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1"/>
  </p:notesMasterIdLst>
  <p:handoutMasterIdLst>
    <p:handoutMasterId r:id="rId32"/>
  </p:handoutMasterIdLst>
  <p:sldIdLst>
    <p:sldId id="848" r:id="rId3"/>
    <p:sldId id="1051" r:id="rId4"/>
    <p:sldId id="843" r:id="rId5"/>
    <p:sldId id="992" r:id="rId6"/>
    <p:sldId id="891" r:id="rId7"/>
    <p:sldId id="993" r:id="rId8"/>
    <p:sldId id="1047" r:id="rId9"/>
    <p:sldId id="997" r:id="rId10"/>
    <p:sldId id="1049" r:id="rId11"/>
    <p:sldId id="1013" r:id="rId12"/>
    <p:sldId id="1010" r:id="rId13"/>
    <p:sldId id="1012" r:id="rId14"/>
    <p:sldId id="1053" r:id="rId15"/>
    <p:sldId id="1054" r:id="rId16"/>
    <p:sldId id="1017" r:id="rId17"/>
    <p:sldId id="1018" r:id="rId18"/>
    <p:sldId id="1019" r:id="rId19"/>
    <p:sldId id="1020" r:id="rId20"/>
    <p:sldId id="1021" r:id="rId21"/>
    <p:sldId id="1022" r:id="rId22"/>
    <p:sldId id="1023" r:id="rId23"/>
    <p:sldId id="1024" r:id="rId24"/>
    <p:sldId id="1025" r:id="rId25"/>
    <p:sldId id="1026" r:id="rId26"/>
    <p:sldId id="1048" r:id="rId27"/>
    <p:sldId id="1055" r:id="rId28"/>
    <p:sldId id="1056" r:id="rId29"/>
    <p:sldId id="1057" r:id="rId30"/>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CFFA762-90DA-461C-928D-0126384C72BE}">
          <p14:sldIdLst>
            <p14:sldId id="848"/>
            <p14:sldId id="1051"/>
            <p14:sldId id="843"/>
            <p14:sldId id="992"/>
            <p14:sldId id="891"/>
            <p14:sldId id="993"/>
            <p14:sldId id="1047"/>
            <p14:sldId id="997"/>
            <p14:sldId id="1049"/>
            <p14:sldId id="1013"/>
            <p14:sldId id="1010"/>
            <p14:sldId id="1012"/>
            <p14:sldId id="1053"/>
            <p14:sldId id="1054"/>
            <p14:sldId id="1017"/>
            <p14:sldId id="1018"/>
            <p14:sldId id="1019"/>
            <p14:sldId id="1020"/>
            <p14:sldId id="1021"/>
            <p14:sldId id="1022"/>
            <p14:sldId id="1023"/>
            <p14:sldId id="1024"/>
            <p14:sldId id="1025"/>
            <p14:sldId id="1026"/>
            <p14:sldId id="1048"/>
            <p14:sldId id="1055"/>
            <p14:sldId id="1056"/>
            <p14:sldId id="105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5127"/>
    <a:srgbClr val="C1AB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46" autoAdjust="0"/>
    <p:restoredTop sz="94660"/>
  </p:normalViewPr>
  <p:slideViewPr>
    <p:cSldViewPr>
      <p:cViewPr>
        <p:scale>
          <a:sx n="60" d="100"/>
          <a:sy n="60" d="100"/>
        </p:scale>
        <p:origin x="1526" y="643"/>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753100C2-3CAB-4288-997F-03A72009162B}" type="datetimeFigureOut">
              <a:rPr lang="en-US" smtClean="0"/>
              <a:t>4/10/2019</a:t>
            </a:fld>
            <a:endParaRPr lang="en-US"/>
          </a:p>
        </p:txBody>
      </p:sp>
      <p:sp>
        <p:nvSpPr>
          <p:cNvPr id="4" name="Footer Placeholder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118AF1FE-B166-4EC0-8D76-F2403C2F0ED3}" type="slidenum">
              <a:rPr lang="en-US" smtClean="0"/>
              <a:t>‹#›</a:t>
            </a:fld>
            <a:endParaRPr lang="en-US"/>
          </a:p>
        </p:txBody>
      </p:sp>
    </p:spTree>
    <p:extLst>
      <p:ext uri="{BB962C8B-B14F-4D97-AF65-F5344CB8AC3E}">
        <p14:creationId xmlns:p14="http://schemas.microsoft.com/office/powerpoint/2010/main" val="3231122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2" tIns="46586" rIns="93172" bIns="46586" rtlCol="0"/>
          <a:lstStyle>
            <a:lvl1pPr algn="r">
              <a:defRPr sz="1300"/>
            </a:lvl1pPr>
          </a:lstStyle>
          <a:p>
            <a:fld id="{BF1B6E70-2A05-4B8E-B8BC-27F72B5D518E}" type="datetimeFigureOut">
              <a:rPr lang="en-US" smtClean="0"/>
              <a:t>4/10/2019</a:t>
            </a:fld>
            <a:endParaRPr lang="en-US"/>
          </a:p>
        </p:txBody>
      </p:sp>
      <p:sp>
        <p:nvSpPr>
          <p:cNvPr id="4" name="Slide Image Placeholder 3"/>
          <p:cNvSpPr>
            <a:spLocks noGrp="1" noRot="1" noChangeAspect="1"/>
          </p:cNvSpPr>
          <p:nvPr>
            <p:ph type="sldImg" idx="2"/>
          </p:nvPr>
        </p:nvSpPr>
        <p:spPr>
          <a:xfrm>
            <a:off x="2311400" y="527050"/>
            <a:ext cx="4673600" cy="262890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2" tIns="46586" rIns="93172" bIns="46586" rtlCol="0" anchor="b"/>
          <a:lstStyle>
            <a:lvl1pPr algn="r">
              <a:defRPr sz="1300"/>
            </a:lvl1pPr>
          </a:lstStyle>
          <a:p>
            <a:fld id="{8B576DF6-6C8B-4CF8-8AF1-D0B3F9AFC2F2}" type="slidenum">
              <a:rPr lang="en-US" smtClean="0"/>
              <a:t>‹#›</a:t>
            </a:fld>
            <a:endParaRPr lang="en-US"/>
          </a:p>
        </p:txBody>
      </p:sp>
    </p:spTree>
    <p:extLst>
      <p:ext uri="{BB962C8B-B14F-4D97-AF65-F5344CB8AC3E}">
        <p14:creationId xmlns:p14="http://schemas.microsoft.com/office/powerpoint/2010/main" val="428816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solidFill>
                  <a:prstClr val="black">
                    <a:lumMod val="95000"/>
                    <a:lumOff val="5000"/>
                  </a:prstClr>
                </a:solidFill>
              </a:rPr>
              <a:pPr/>
              <a:t>4/10/2019</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4743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solidFill>
                  <a:prstClr val="black">
                    <a:lumMod val="95000"/>
                    <a:lumOff val="5000"/>
                  </a:prstClr>
                </a:solidFill>
              </a:rPr>
              <a:pPr/>
              <a:t>4/10/2019</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1084089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solidFill>
                  <a:prstClr val="black">
                    <a:lumMod val="95000"/>
                    <a:lumOff val="5000"/>
                  </a:prstClr>
                </a:solidFill>
              </a:rPr>
              <a:pPr/>
              <a:t>4/10/2019</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719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3146454-71C0-4031-8AD9-01811DC3F6CE}" type="datetimeFigureOut">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77D96-F393-4F5B-BE8A-26ADAEF4957D}" type="slidenum">
              <a:rPr lang="en-US" smtClean="0"/>
              <a:t>‹#›</a:t>
            </a:fld>
            <a:endParaRPr lang="en-US"/>
          </a:p>
        </p:txBody>
      </p:sp>
    </p:spTree>
    <p:extLst>
      <p:ext uri="{BB962C8B-B14F-4D97-AF65-F5344CB8AC3E}">
        <p14:creationId xmlns:p14="http://schemas.microsoft.com/office/powerpoint/2010/main" val="1080009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146454-71C0-4031-8AD9-01811DC3F6CE}" type="datetimeFigureOut">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77D96-F393-4F5B-BE8A-26ADAEF4957D}" type="slidenum">
              <a:rPr lang="en-US" smtClean="0"/>
              <a:t>‹#›</a:t>
            </a:fld>
            <a:endParaRPr lang="en-US"/>
          </a:p>
        </p:txBody>
      </p:sp>
    </p:spTree>
    <p:extLst>
      <p:ext uri="{BB962C8B-B14F-4D97-AF65-F5344CB8AC3E}">
        <p14:creationId xmlns:p14="http://schemas.microsoft.com/office/powerpoint/2010/main" val="679636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146454-71C0-4031-8AD9-01811DC3F6CE}" type="datetimeFigureOut">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77D96-F393-4F5B-BE8A-26ADAEF4957D}" type="slidenum">
              <a:rPr lang="en-US" smtClean="0"/>
              <a:t>‹#›</a:t>
            </a:fld>
            <a:endParaRPr lang="en-US"/>
          </a:p>
        </p:txBody>
      </p:sp>
    </p:spTree>
    <p:extLst>
      <p:ext uri="{BB962C8B-B14F-4D97-AF65-F5344CB8AC3E}">
        <p14:creationId xmlns:p14="http://schemas.microsoft.com/office/powerpoint/2010/main" val="3068183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146454-71C0-4031-8AD9-01811DC3F6CE}" type="datetimeFigureOut">
              <a:rPr lang="en-US" smtClean="0"/>
              <a:t>4/10/2019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B77D96-F393-4F5B-BE8A-26ADAEF4957D}" type="slidenum">
              <a:rPr lang="en-US" smtClean="0"/>
              <a:t>‹#›</a:t>
            </a:fld>
            <a:endParaRPr lang="en-US"/>
          </a:p>
        </p:txBody>
      </p:sp>
    </p:spTree>
    <p:extLst>
      <p:ext uri="{BB962C8B-B14F-4D97-AF65-F5344CB8AC3E}">
        <p14:creationId xmlns:p14="http://schemas.microsoft.com/office/powerpoint/2010/main" val="1369875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146454-71C0-4031-8AD9-01811DC3F6CE}" type="datetimeFigureOut">
              <a:rPr lang="en-US" smtClean="0"/>
              <a:t>4/10/2019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B77D96-F393-4F5B-BE8A-26ADAEF4957D}" type="slidenum">
              <a:rPr lang="en-US" smtClean="0"/>
              <a:t>‹#›</a:t>
            </a:fld>
            <a:endParaRPr lang="en-US"/>
          </a:p>
        </p:txBody>
      </p:sp>
    </p:spTree>
    <p:extLst>
      <p:ext uri="{BB962C8B-B14F-4D97-AF65-F5344CB8AC3E}">
        <p14:creationId xmlns:p14="http://schemas.microsoft.com/office/powerpoint/2010/main" val="3356046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146454-71C0-4031-8AD9-01811DC3F6CE}" type="datetimeFigureOut">
              <a:rPr lang="en-US" smtClean="0"/>
              <a:t>4/10/2019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B77D96-F393-4F5B-BE8A-26ADAEF4957D}" type="slidenum">
              <a:rPr lang="en-US" smtClean="0"/>
              <a:t>‹#›</a:t>
            </a:fld>
            <a:endParaRPr lang="en-US"/>
          </a:p>
        </p:txBody>
      </p:sp>
    </p:spTree>
    <p:extLst>
      <p:ext uri="{BB962C8B-B14F-4D97-AF65-F5344CB8AC3E}">
        <p14:creationId xmlns:p14="http://schemas.microsoft.com/office/powerpoint/2010/main" val="6086903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146454-71C0-4031-8AD9-01811DC3F6CE}" type="datetimeFigureOut">
              <a:rPr lang="en-US" smtClean="0"/>
              <a:t>4/10/2019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B77D96-F393-4F5B-BE8A-26ADAEF4957D}" type="slidenum">
              <a:rPr lang="en-US" smtClean="0"/>
              <a:t>‹#›</a:t>
            </a:fld>
            <a:endParaRPr lang="en-US"/>
          </a:p>
        </p:txBody>
      </p:sp>
    </p:spTree>
    <p:extLst>
      <p:ext uri="{BB962C8B-B14F-4D97-AF65-F5344CB8AC3E}">
        <p14:creationId xmlns:p14="http://schemas.microsoft.com/office/powerpoint/2010/main" val="381249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146454-71C0-4031-8AD9-01811DC3F6CE}" type="datetimeFigureOut">
              <a:rPr lang="en-US" smtClean="0"/>
              <a:t>4/10/2019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B77D96-F393-4F5B-BE8A-26ADAEF4957D}" type="slidenum">
              <a:rPr lang="en-US" smtClean="0"/>
              <a:t>‹#›</a:t>
            </a:fld>
            <a:endParaRPr lang="en-US"/>
          </a:p>
        </p:txBody>
      </p:sp>
    </p:spTree>
    <p:extLst>
      <p:ext uri="{BB962C8B-B14F-4D97-AF65-F5344CB8AC3E}">
        <p14:creationId xmlns:p14="http://schemas.microsoft.com/office/powerpoint/2010/main" val="534921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solidFill>
                  <a:prstClr val="black">
                    <a:lumMod val="95000"/>
                    <a:lumOff val="5000"/>
                  </a:prstClr>
                </a:solidFill>
              </a:rPr>
              <a:pPr/>
              <a:t>4/10/2019</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3211245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146454-71C0-4031-8AD9-01811DC3F6CE}" type="datetimeFigureOut">
              <a:rPr lang="en-US" smtClean="0"/>
              <a:t>4/10/2019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B77D96-F393-4F5B-BE8A-26ADAEF4957D}" type="slidenum">
              <a:rPr lang="en-US" smtClean="0"/>
              <a:t>‹#›</a:t>
            </a:fld>
            <a:endParaRPr lang="en-US"/>
          </a:p>
        </p:txBody>
      </p:sp>
    </p:spTree>
    <p:extLst>
      <p:ext uri="{BB962C8B-B14F-4D97-AF65-F5344CB8AC3E}">
        <p14:creationId xmlns:p14="http://schemas.microsoft.com/office/powerpoint/2010/main" val="38375142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146454-71C0-4031-8AD9-01811DC3F6CE}" type="datetimeFigureOut">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77D96-F393-4F5B-BE8A-26ADAEF4957D}" type="slidenum">
              <a:rPr lang="en-US" smtClean="0"/>
              <a:t>‹#›</a:t>
            </a:fld>
            <a:endParaRPr lang="en-US"/>
          </a:p>
        </p:txBody>
      </p:sp>
    </p:spTree>
    <p:extLst>
      <p:ext uri="{BB962C8B-B14F-4D97-AF65-F5344CB8AC3E}">
        <p14:creationId xmlns:p14="http://schemas.microsoft.com/office/powerpoint/2010/main" val="21005481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146454-71C0-4031-8AD9-01811DC3F6CE}" type="datetimeFigureOut">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77D96-F393-4F5B-BE8A-26ADAEF4957D}" type="slidenum">
              <a:rPr lang="en-US" smtClean="0"/>
              <a:t>‹#›</a:t>
            </a:fld>
            <a:endParaRPr lang="en-US"/>
          </a:p>
        </p:txBody>
      </p:sp>
    </p:spTree>
    <p:extLst>
      <p:ext uri="{BB962C8B-B14F-4D97-AF65-F5344CB8AC3E}">
        <p14:creationId xmlns:p14="http://schemas.microsoft.com/office/powerpoint/2010/main" val="2770124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solidFill>
                  <a:prstClr val="black">
                    <a:lumMod val="95000"/>
                    <a:lumOff val="5000"/>
                  </a:prstClr>
                </a:solidFill>
              </a:rPr>
              <a:pPr/>
              <a:t>4/10/2019</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515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solidFill>
                  <a:prstClr val="black">
                    <a:lumMod val="95000"/>
                    <a:lumOff val="5000"/>
                  </a:prstClr>
                </a:solidFill>
              </a:rPr>
              <a:pPr/>
              <a:t>4/10/2019</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179014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solidFill>
                  <a:prstClr val="black">
                    <a:lumMod val="95000"/>
                    <a:lumOff val="5000"/>
                  </a:prstClr>
                </a:solidFill>
              </a:rPr>
              <a:pPr/>
              <a:t>4/10/2019</a:t>
            </a:fld>
            <a:endParaRPr lang="en-US" dirty="0">
              <a:solidFill>
                <a:prstClr val="black">
                  <a:lumMod val="95000"/>
                  <a:lumOff val="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95000"/>
                  <a:lumOff val="5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3915340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solidFill>
                  <a:prstClr val="black">
                    <a:lumMod val="95000"/>
                    <a:lumOff val="5000"/>
                  </a:prstClr>
                </a:solidFill>
              </a:rPr>
              <a:pPr/>
              <a:t>4/10/2019</a:t>
            </a:fld>
            <a:endParaRPr lang="en-US" dirty="0">
              <a:solidFill>
                <a:prstClr val="black">
                  <a:lumMod val="95000"/>
                  <a:lumOff val="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95000"/>
                  <a:lumOff val="5000"/>
                </a:prst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3700988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solidFill>
                  <a:prstClr val="black">
                    <a:lumMod val="95000"/>
                    <a:lumOff val="5000"/>
                  </a:prstClr>
                </a:solidFill>
              </a:rPr>
              <a:pPr/>
              <a:t>4/10/2019</a:t>
            </a:fld>
            <a:endParaRPr lang="en-US" dirty="0">
              <a:solidFill>
                <a:prstClr val="black">
                  <a:lumMod val="95000"/>
                  <a:lumOff val="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95000"/>
                  <a:lumOff val="5000"/>
                </a:prstClr>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1651811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solidFill>
                  <a:prstClr val="black">
                    <a:lumMod val="95000"/>
                    <a:lumOff val="5000"/>
                  </a:prstClr>
                </a:solidFill>
              </a:rPr>
              <a:pPr/>
              <a:t>4/10/2019</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1402507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solidFill>
                  <a:prstClr val="black">
                    <a:lumMod val="95000"/>
                    <a:lumOff val="5000"/>
                  </a:prstClr>
                </a:solidFill>
              </a:rPr>
              <a:pPr/>
              <a:t>4/10/2019</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867E5644-1E61-4311-A31E-84CB9C7AA8A9}" type="slidenum">
              <a:rPr lang="en-US" dirty="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1627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457200"/>
            <a:fld id="{90298CD5-6C1E-4009-B41F-6DF62E31D3BE}" type="datetimeFigureOut">
              <a:rPr lang="en-US" dirty="0">
                <a:solidFill>
                  <a:prstClr val="black">
                    <a:lumMod val="95000"/>
                    <a:lumOff val="5000"/>
                  </a:prstClr>
                </a:solidFill>
              </a:rPr>
              <a:pPr defTabSz="457200"/>
              <a:t>4/10/2019</a:t>
            </a:fld>
            <a:endParaRPr lang="en-US" dirty="0">
              <a:solidFill>
                <a:prstClr val="black">
                  <a:lumMod val="95000"/>
                  <a:lumOff val="5000"/>
                </a:prstClr>
              </a:solidFill>
            </a:endParaRP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457200"/>
            <a:endParaRPr lang="en-US" dirty="0">
              <a:solidFill>
                <a:prstClr val="black">
                  <a:lumMod val="95000"/>
                  <a:lumOff val="5000"/>
                </a:prstClr>
              </a:solidFill>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457200"/>
            <a:fld id="{4FAB73BC-B049-4115-A692-8D63A059BFB8}" type="slidenum">
              <a:rPr lang="en-US" dirty="0">
                <a:solidFill>
                  <a:prstClr val="black">
                    <a:lumMod val="95000"/>
                    <a:lumOff val="5000"/>
                  </a:prstClr>
                </a:solidFill>
              </a:rPr>
              <a:pPr defTabSz="457200"/>
              <a:t>‹#›</a:t>
            </a:fld>
            <a:endParaRPr lang="en-US" dirty="0">
              <a:solidFill>
                <a:prstClr val="black">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9811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146454-71C0-4031-8AD9-01811DC3F6CE}" type="datetimeFigureOut">
              <a:rPr lang="en-US" smtClean="0"/>
              <a:t>4/10/2019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B77D96-F393-4F5B-BE8A-26ADAEF4957D}" type="slidenum">
              <a:rPr lang="en-US" smtClean="0"/>
              <a:t>‹#›</a:t>
            </a:fld>
            <a:endParaRPr lang="en-US"/>
          </a:p>
        </p:txBody>
      </p:sp>
    </p:spTree>
    <p:extLst>
      <p:ext uri="{BB962C8B-B14F-4D97-AF65-F5344CB8AC3E}">
        <p14:creationId xmlns:p14="http://schemas.microsoft.com/office/powerpoint/2010/main" val="27234492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CD2B798-7994-4548-A2BE-4AEF9C1A5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5">
            <a:extLst>
              <a:ext uri="{FF2B5EF4-FFF2-40B4-BE49-F238E27FC236}">
                <a16:creationId xmlns:a16="http://schemas.microsoft.com/office/drawing/2014/main" id="{E6162320-3B67-42BB-AF9D-939326E648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7">
            <a:extLst>
              <a:ext uri="{FF2B5EF4-FFF2-40B4-BE49-F238E27FC236}">
                <a16:creationId xmlns:a16="http://schemas.microsoft.com/office/drawing/2014/main" id="{6722E143-84C1-4F95-937C-78B92D2811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nature&#10;&#10;Description generated with high confidence">
            <a:extLst>
              <a:ext uri="{FF2B5EF4-FFF2-40B4-BE49-F238E27FC236}">
                <a16:creationId xmlns:a16="http://schemas.microsoft.com/office/drawing/2014/main" id="{B11635CB-D417-42FA-A926-8499199F78D5}"/>
              </a:ext>
            </a:extLst>
          </p:cNvPr>
          <p:cNvPicPr>
            <a:picLocks noChangeAspect="1"/>
          </p:cNvPicPr>
          <p:nvPr/>
        </p:nvPicPr>
        <p:blipFill rotWithShape="1">
          <a:blip r:embed="rId2">
            <a:extLst>
              <a:ext uri="{28A0092B-C50C-407E-A947-70E740481C1C}">
                <a14:useLocalDpi xmlns:a14="http://schemas.microsoft.com/office/drawing/2010/main" val="0"/>
              </a:ext>
            </a:extLst>
          </a:blip>
          <a:srcRect t="8421" r="1235" b="7310"/>
          <a:stretch/>
        </p:blipFill>
        <p:spPr>
          <a:xfrm>
            <a:off x="20" y="9"/>
            <a:ext cx="12191980" cy="6943715"/>
          </a:xfrm>
          <a:prstGeom prst="rect">
            <a:avLst/>
          </a:prstGeom>
        </p:spPr>
      </p:pic>
      <p:sp>
        <p:nvSpPr>
          <p:cNvPr id="22" name="Rectangle 21">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1238442"/>
            <a:ext cx="3635926" cy="4355751"/>
          </a:xfrm>
          <a:prstGeom prst="rect">
            <a:avLst/>
          </a:prstGeom>
          <a:solidFill>
            <a:srgbClr val="000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68F63F6-523A-4D71-B1A8-F4C078556EA0}"/>
              </a:ext>
            </a:extLst>
          </p:cNvPr>
          <p:cNvSpPr txBox="1"/>
          <p:nvPr/>
        </p:nvSpPr>
        <p:spPr>
          <a:xfrm>
            <a:off x="853439" y="1475234"/>
            <a:ext cx="3214307" cy="2901694"/>
          </a:xfrm>
          <a:prstGeom prst="rect">
            <a:avLst/>
          </a:prstGeom>
        </p:spPr>
        <p:txBody>
          <a:bodyPr vert="horz" lIns="91440" tIns="45720" rIns="91440" bIns="45720" rtlCol="0" anchor="b">
            <a:normAutofit/>
          </a:bodyPr>
          <a:lstStyle/>
          <a:p>
            <a:pPr algn="r">
              <a:lnSpc>
                <a:spcPct val="80000"/>
              </a:lnSpc>
              <a:spcBef>
                <a:spcPct val="0"/>
              </a:spcBef>
              <a:spcAft>
                <a:spcPts val="600"/>
              </a:spcAft>
            </a:pPr>
            <a:r>
              <a:rPr lang="en-US" sz="4000" cap="all" spc="200" dirty="0">
                <a:solidFill>
                  <a:srgbClr val="FFFFFF"/>
                </a:solidFill>
                <a:latin typeface="Akrobat Bold" panose="00000800000000000000" pitchFamily="50" charset="0"/>
                <a:ea typeface="+mj-ea"/>
                <a:cs typeface="+mj-cs"/>
              </a:rPr>
              <a:t>Enrollment management</a:t>
            </a:r>
            <a:endParaRPr lang="en-US" sz="4000" kern="1200" cap="all" spc="200" baseline="0" dirty="0">
              <a:solidFill>
                <a:srgbClr val="FFFFFF"/>
              </a:solidFill>
              <a:latin typeface="Akrobat Bold" panose="00000800000000000000" pitchFamily="50" charset="0"/>
              <a:ea typeface="+mj-ea"/>
              <a:cs typeface="+mj-cs"/>
            </a:endParaRPr>
          </a:p>
          <a:p>
            <a:pPr algn="r">
              <a:lnSpc>
                <a:spcPct val="80000"/>
              </a:lnSpc>
              <a:spcBef>
                <a:spcPct val="0"/>
              </a:spcBef>
              <a:spcAft>
                <a:spcPts val="600"/>
              </a:spcAft>
            </a:pPr>
            <a:r>
              <a:rPr lang="en-US" sz="4000" kern="1200" cap="all" spc="200" baseline="0" dirty="0">
                <a:solidFill>
                  <a:srgbClr val="FFFFFF"/>
                </a:solidFill>
                <a:latin typeface="Akrobat Bold" panose="00000800000000000000" pitchFamily="50" charset="0"/>
                <a:ea typeface="+mj-ea"/>
                <a:cs typeface="+mj-cs"/>
              </a:rPr>
              <a:t>2018-2020</a:t>
            </a:r>
          </a:p>
        </p:txBody>
      </p:sp>
      <p:cxnSp>
        <p:nvCxnSpPr>
          <p:cNvPr id="24" name="Straight Connector 23">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65829" y="4508519"/>
            <a:ext cx="2926080" cy="0"/>
          </a:xfrm>
          <a:prstGeom prst="line">
            <a:avLst/>
          </a:prstGeom>
          <a:ln>
            <a:solidFill>
              <a:srgbClr val="7FD4F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D4DE9AC-F727-4150-98DF-03B724DB58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6425" y="2005583"/>
            <a:ext cx="1935484" cy="560833"/>
          </a:xfrm>
          <a:prstGeom prst="rect">
            <a:avLst/>
          </a:prstGeom>
        </p:spPr>
      </p:pic>
    </p:spTree>
    <p:extLst>
      <p:ext uri="{BB962C8B-B14F-4D97-AF65-F5344CB8AC3E}">
        <p14:creationId xmlns:p14="http://schemas.microsoft.com/office/powerpoint/2010/main" val="2826115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0BA28970-3E8F-46CD-A302-42EE83668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43467" y="643467"/>
            <a:ext cx="7164674" cy="5571066"/>
          </a:xfrm>
          <a:prstGeom prst="rect">
            <a:avLst/>
          </a:prstGeom>
        </p:spPr>
        <p:txBody>
          <a:bodyPr vert="horz" lIns="91440" tIns="45720" rIns="91440" bIns="45720" rtlCol="0" anchor="ctr">
            <a:normAutofit/>
          </a:bodyPr>
          <a:lstStyle/>
          <a:p>
            <a:pPr algn="r">
              <a:lnSpc>
                <a:spcPct val="80000"/>
              </a:lnSpc>
              <a:spcBef>
                <a:spcPct val="0"/>
              </a:spcBef>
              <a:spcAft>
                <a:spcPts val="600"/>
              </a:spcAft>
            </a:pPr>
            <a:r>
              <a:rPr lang="en-US" sz="6600" cap="all" spc="200" dirty="0">
                <a:solidFill>
                  <a:schemeClr val="accent2">
                    <a:lumMod val="75000"/>
                    <a:alpha val="80000"/>
                  </a:schemeClr>
                </a:solidFill>
                <a:latin typeface="Akrobat Black" panose="00000A00000000000000" pitchFamily="50" charset="0"/>
                <a:ea typeface="+mj-ea"/>
                <a:cs typeface="+mj-cs"/>
              </a:rPr>
              <a:t>Relationship between marketing &amp; enrollment</a:t>
            </a:r>
          </a:p>
        </p:txBody>
      </p:sp>
      <p:cxnSp>
        <p:nvCxnSpPr>
          <p:cNvPr id="21" name="Straight Connector 20">
            <a:extLst>
              <a:ext uri="{FF2B5EF4-FFF2-40B4-BE49-F238E27FC236}">
                <a16:creationId xmlns:a16="http://schemas.microsoft.com/office/drawing/2014/main" id="{47AE7893-212D-45CB-A5B0-AE377389AB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indoor, clock&#10;&#10;Description generated with very high confidence">
            <a:extLst>
              <a:ext uri="{FF2B5EF4-FFF2-40B4-BE49-F238E27FC236}">
                <a16:creationId xmlns:a16="http://schemas.microsoft.com/office/drawing/2014/main" id="{412D1C1A-F895-48A5-8DC8-3EBF186BC755}"/>
              </a:ext>
            </a:extLst>
          </p:cNvPr>
          <p:cNvPicPr>
            <a:picLocks noChangeAspect="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38520" t="-14480" r="36474" b="4663"/>
          <a:stretch/>
        </p:blipFill>
        <p:spPr>
          <a:xfrm>
            <a:off x="8139605" y="30481"/>
            <a:ext cx="4052394" cy="6857999"/>
          </a:xfrm>
          <a:prstGeom prst="rect">
            <a:avLst/>
          </a:prstGeom>
        </p:spPr>
      </p:pic>
      <p:pic>
        <p:nvPicPr>
          <p:cNvPr id="33" name="Picture 32" descr="A close up of a logo&#10;&#10;Description generated with very high confidence">
            <a:extLst>
              <a:ext uri="{FF2B5EF4-FFF2-40B4-BE49-F238E27FC236}">
                <a16:creationId xmlns:a16="http://schemas.microsoft.com/office/drawing/2014/main" id="{1DC8AA8C-2539-4388-9917-9CB5EBE7F522}"/>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12003" y="5926667"/>
            <a:ext cx="2103778" cy="609599"/>
          </a:xfrm>
          <a:prstGeom prst="rect">
            <a:avLst/>
          </a:prstGeom>
        </p:spPr>
      </p:pic>
    </p:spTree>
    <p:extLst>
      <p:ext uri="{BB962C8B-B14F-4D97-AF65-F5344CB8AC3E}">
        <p14:creationId xmlns:p14="http://schemas.microsoft.com/office/powerpoint/2010/main" val="159292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F0E6631-0F79-496A-B71B-28F1B7AF5124}"/>
              </a:ext>
            </a:extLst>
          </p:cNvPr>
          <p:cNvSpPr/>
          <p:nvPr/>
        </p:nvSpPr>
        <p:spPr>
          <a:xfrm>
            <a:off x="1" y="0"/>
            <a:ext cx="12192000" cy="685800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2971801" y="4419600"/>
            <a:ext cx="32766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57201" y="304800"/>
            <a:ext cx="11277600" cy="636072"/>
          </a:xfrm>
          <a:prstGeom prst="rect">
            <a:avLst/>
          </a:prstGeom>
          <a:solidFill>
            <a:schemeClr val="accent2">
              <a:lumMod val="75000"/>
              <a:alpha val="0"/>
            </a:schemeClr>
          </a:solidFill>
        </p:spPr>
        <p:txBody>
          <a:bodyPr wrap="square" rtlCol="0">
            <a:spAutoFit/>
          </a:bodyPr>
          <a:lstStyle/>
          <a:p>
            <a:pPr>
              <a:lnSpc>
                <a:spcPct val="125000"/>
              </a:lnSpc>
            </a:pPr>
            <a:r>
              <a:rPr lang="en-US" sz="3200" dirty="0">
                <a:solidFill>
                  <a:schemeClr val="accent2">
                    <a:lumMod val="75000"/>
                  </a:schemeClr>
                </a:solidFill>
                <a:latin typeface="Akrobat Black" panose="00000A00000000000000" pitchFamily="50" charset="0"/>
              </a:rPr>
              <a:t>Objectives &amp; Initiatives</a:t>
            </a:r>
          </a:p>
        </p:txBody>
      </p:sp>
      <p:pic>
        <p:nvPicPr>
          <p:cNvPr id="11" name="Picture 10" descr="A close up of a sign&#10;&#10;Description automatically generated">
            <a:extLst>
              <a:ext uri="{FF2B5EF4-FFF2-40B4-BE49-F238E27FC236}">
                <a16:creationId xmlns:a16="http://schemas.microsoft.com/office/drawing/2014/main" id="{3E925A57-03A2-43FE-AA72-E541DA803E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891759"/>
            <a:ext cx="1935648" cy="560881"/>
          </a:xfrm>
          <a:prstGeom prst="rect">
            <a:avLst/>
          </a:prstGeom>
        </p:spPr>
      </p:pic>
      <p:sp>
        <p:nvSpPr>
          <p:cNvPr id="2" name="Rectangle 1">
            <a:extLst>
              <a:ext uri="{FF2B5EF4-FFF2-40B4-BE49-F238E27FC236}">
                <a16:creationId xmlns:a16="http://schemas.microsoft.com/office/drawing/2014/main" id="{2E0944EE-240B-4F3B-8F77-7238834C8D73}"/>
              </a:ext>
            </a:extLst>
          </p:cNvPr>
          <p:cNvSpPr/>
          <p:nvPr/>
        </p:nvSpPr>
        <p:spPr>
          <a:xfrm>
            <a:off x="1104900" y="1135312"/>
            <a:ext cx="9982200" cy="4274888"/>
          </a:xfrm>
          <a:prstGeom prst="rect">
            <a:avLst/>
          </a:prstGeom>
        </p:spPr>
        <p:txBody>
          <a:bodyPr wrap="square">
            <a:spAutoFit/>
          </a:bodyPr>
          <a:lstStyle/>
          <a:p>
            <a:pPr lvl="0">
              <a:lnSpc>
                <a:spcPct val="125000"/>
              </a:lnSpc>
            </a:pPr>
            <a:r>
              <a:rPr lang="en-US" sz="2200" dirty="0">
                <a:solidFill>
                  <a:srgbClr val="2683C6">
                    <a:lumMod val="75000"/>
                  </a:srgbClr>
                </a:solidFill>
                <a:latin typeface="Akrobat Black" panose="00000A00000000000000" pitchFamily="50" charset="0"/>
              </a:rPr>
              <a:t>The Department of Marketing &amp; Public Relations has been assigned the following objectives for the 2018-19 academic year:</a:t>
            </a:r>
          </a:p>
          <a:p>
            <a:pPr lvl="0">
              <a:lnSpc>
                <a:spcPct val="125000"/>
              </a:lnSpc>
            </a:pPr>
            <a:endParaRPr lang="en-US" sz="2200" dirty="0">
              <a:solidFill>
                <a:srgbClr val="2683C6">
                  <a:lumMod val="75000"/>
                </a:srgbClr>
              </a:solidFill>
              <a:latin typeface="Akrobat Black" panose="00000A00000000000000" pitchFamily="50" charset="0"/>
            </a:endParaRPr>
          </a:p>
          <a:p>
            <a:pPr marL="457200" lvl="0" indent="-457200">
              <a:lnSpc>
                <a:spcPct val="125000"/>
              </a:lnSpc>
              <a:buFont typeface="+mj-lt"/>
              <a:buAutoNum type="arabicPeriod"/>
            </a:pPr>
            <a:r>
              <a:rPr lang="en-US" sz="2200" dirty="0">
                <a:solidFill>
                  <a:srgbClr val="2683C6">
                    <a:lumMod val="75000"/>
                  </a:srgbClr>
                </a:solidFill>
                <a:latin typeface="Akrobat Black" panose="00000A00000000000000" pitchFamily="50" charset="0"/>
              </a:rPr>
              <a:t>Attract prospective students to increase the number of new student applications;</a:t>
            </a:r>
          </a:p>
          <a:p>
            <a:pPr marL="457200" lvl="0" indent="-457200">
              <a:lnSpc>
                <a:spcPct val="125000"/>
              </a:lnSpc>
              <a:buFont typeface="+mj-lt"/>
              <a:buAutoNum type="arabicPeriod"/>
            </a:pPr>
            <a:r>
              <a:rPr lang="en-US" sz="2200" dirty="0">
                <a:solidFill>
                  <a:srgbClr val="2683C6">
                    <a:lumMod val="75000"/>
                  </a:srgbClr>
                </a:solidFill>
                <a:latin typeface="Akrobat Black" panose="00000A00000000000000" pitchFamily="50" charset="0"/>
              </a:rPr>
              <a:t>Increase SBVC’s brand visibility and differentiate it from its competitors;</a:t>
            </a:r>
          </a:p>
          <a:p>
            <a:pPr marL="457200" lvl="0" indent="-457200">
              <a:lnSpc>
                <a:spcPct val="125000"/>
              </a:lnSpc>
              <a:buFont typeface="+mj-lt"/>
              <a:buAutoNum type="arabicPeriod"/>
            </a:pPr>
            <a:r>
              <a:rPr lang="en-US" sz="2200" dirty="0">
                <a:solidFill>
                  <a:srgbClr val="2683C6">
                    <a:lumMod val="75000"/>
                  </a:srgbClr>
                </a:solidFill>
                <a:latin typeface="Akrobat Black" panose="00000A00000000000000" pitchFamily="50" charset="0"/>
              </a:rPr>
              <a:t>Increase visibility of SBVC student, staff and alumni successes and accomplishments;</a:t>
            </a:r>
          </a:p>
          <a:p>
            <a:pPr marL="457200" lvl="0" indent="-457200">
              <a:lnSpc>
                <a:spcPct val="125000"/>
              </a:lnSpc>
              <a:buFont typeface="+mj-lt"/>
              <a:buAutoNum type="arabicPeriod"/>
            </a:pPr>
            <a:r>
              <a:rPr lang="en-US" sz="2200" dirty="0">
                <a:solidFill>
                  <a:srgbClr val="2683C6">
                    <a:lumMod val="75000"/>
                  </a:srgbClr>
                </a:solidFill>
                <a:latin typeface="Akrobat Black" panose="00000A00000000000000" pitchFamily="50" charset="0"/>
              </a:rPr>
              <a:t>Improve SBVC’s reputation and public understanding of its programs and course offerings;</a:t>
            </a:r>
          </a:p>
          <a:p>
            <a:pPr marL="457200" lvl="0" indent="-457200">
              <a:lnSpc>
                <a:spcPct val="125000"/>
              </a:lnSpc>
              <a:buFont typeface="+mj-lt"/>
              <a:buAutoNum type="arabicPeriod"/>
            </a:pPr>
            <a:r>
              <a:rPr lang="en-US" sz="2200" dirty="0">
                <a:solidFill>
                  <a:srgbClr val="2683C6">
                    <a:lumMod val="75000"/>
                  </a:srgbClr>
                </a:solidFill>
                <a:latin typeface="Akrobat Black" panose="00000A00000000000000" pitchFamily="50" charset="0"/>
              </a:rPr>
              <a:t>Increase digital engagement and conversions on the SBVC website;</a:t>
            </a:r>
          </a:p>
          <a:p>
            <a:pPr marL="457200" lvl="0" indent="-457200">
              <a:lnSpc>
                <a:spcPct val="125000"/>
              </a:lnSpc>
              <a:buFont typeface="+mj-lt"/>
              <a:buAutoNum type="arabicPeriod"/>
            </a:pPr>
            <a:r>
              <a:rPr lang="en-US" sz="2200" dirty="0">
                <a:solidFill>
                  <a:srgbClr val="2683C6">
                    <a:lumMod val="75000"/>
                  </a:srgbClr>
                </a:solidFill>
                <a:latin typeface="Akrobat Black" panose="00000A00000000000000" pitchFamily="50" charset="0"/>
              </a:rPr>
              <a:t>Assist with retention of existing students. </a:t>
            </a:r>
          </a:p>
        </p:txBody>
      </p:sp>
    </p:spTree>
    <p:extLst>
      <p:ext uri="{BB962C8B-B14F-4D97-AF65-F5344CB8AC3E}">
        <p14:creationId xmlns:p14="http://schemas.microsoft.com/office/powerpoint/2010/main" val="3017153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F0E6631-0F79-496A-B71B-28F1B7AF5124}"/>
              </a:ext>
            </a:extLst>
          </p:cNvPr>
          <p:cNvSpPr/>
          <p:nvPr/>
        </p:nvSpPr>
        <p:spPr>
          <a:xfrm>
            <a:off x="1" y="0"/>
            <a:ext cx="12192000" cy="685800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2971801" y="4419600"/>
            <a:ext cx="32766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57201" y="304800"/>
            <a:ext cx="11277600" cy="636072"/>
          </a:xfrm>
          <a:prstGeom prst="rect">
            <a:avLst/>
          </a:prstGeom>
          <a:solidFill>
            <a:schemeClr val="accent2">
              <a:lumMod val="75000"/>
              <a:alpha val="0"/>
            </a:schemeClr>
          </a:solidFill>
        </p:spPr>
        <p:txBody>
          <a:bodyPr wrap="square" rtlCol="0">
            <a:spAutoFit/>
          </a:bodyPr>
          <a:lstStyle/>
          <a:p>
            <a:pPr>
              <a:lnSpc>
                <a:spcPct val="125000"/>
              </a:lnSpc>
            </a:pPr>
            <a:r>
              <a:rPr lang="en-US" sz="3200" dirty="0">
                <a:solidFill>
                  <a:schemeClr val="accent2">
                    <a:lumMod val="75000"/>
                  </a:schemeClr>
                </a:solidFill>
                <a:latin typeface="Akrobat Black" panose="00000A00000000000000" pitchFamily="50" charset="0"/>
              </a:rPr>
              <a:t>Relationship Between Marketing &amp; Enrollment</a:t>
            </a:r>
          </a:p>
        </p:txBody>
      </p:sp>
      <p:pic>
        <p:nvPicPr>
          <p:cNvPr id="11" name="Picture 10" descr="A close up of a sign&#10;&#10;Description automatically generated">
            <a:extLst>
              <a:ext uri="{FF2B5EF4-FFF2-40B4-BE49-F238E27FC236}">
                <a16:creationId xmlns:a16="http://schemas.microsoft.com/office/drawing/2014/main" id="{3E925A57-03A2-43FE-AA72-E541DA803E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891759"/>
            <a:ext cx="1935648" cy="560881"/>
          </a:xfrm>
          <a:prstGeom prst="rect">
            <a:avLst/>
          </a:prstGeom>
        </p:spPr>
      </p:pic>
      <p:pic>
        <p:nvPicPr>
          <p:cNvPr id="8" name="Picture 7">
            <a:extLst>
              <a:ext uri="{FF2B5EF4-FFF2-40B4-BE49-F238E27FC236}">
                <a16:creationId xmlns:a16="http://schemas.microsoft.com/office/drawing/2014/main" id="{8D134336-CA96-4D41-8FEF-09B2811F465C}"/>
              </a:ext>
            </a:extLst>
          </p:cNvPr>
          <p:cNvPicPr>
            <a:picLocks noChangeAspect="1"/>
          </p:cNvPicPr>
          <p:nvPr/>
        </p:nvPicPr>
        <p:blipFill>
          <a:blip r:embed="rId3"/>
          <a:stretch>
            <a:fillRect/>
          </a:stretch>
        </p:blipFill>
        <p:spPr>
          <a:xfrm>
            <a:off x="8739445" y="482803"/>
            <a:ext cx="2967280" cy="6042323"/>
          </a:xfrm>
          <a:prstGeom prst="rect">
            <a:avLst/>
          </a:prstGeom>
        </p:spPr>
      </p:pic>
      <p:sp>
        <p:nvSpPr>
          <p:cNvPr id="10" name="Rectangle 9">
            <a:extLst>
              <a:ext uri="{FF2B5EF4-FFF2-40B4-BE49-F238E27FC236}">
                <a16:creationId xmlns:a16="http://schemas.microsoft.com/office/drawing/2014/main" id="{2DA19C10-2817-4F22-9459-7019742ECEA3}"/>
              </a:ext>
            </a:extLst>
          </p:cNvPr>
          <p:cNvSpPr/>
          <p:nvPr/>
        </p:nvSpPr>
        <p:spPr>
          <a:xfrm>
            <a:off x="1104900" y="1135312"/>
            <a:ext cx="6591300" cy="4274888"/>
          </a:xfrm>
          <a:prstGeom prst="rect">
            <a:avLst/>
          </a:prstGeom>
        </p:spPr>
        <p:txBody>
          <a:bodyPr wrap="square">
            <a:spAutoFit/>
          </a:bodyPr>
          <a:lstStyle/>
          <a:p>
            <a:pPr lvl="0">
              <a:lnSpc>
                <a:spcPct val="125000"/>
              </a:lnSpc>
            </a:pPr>
            <a:r>
              <a:rPr lang="en-US" sz="2200" dirty="0">
                <a:solidFill>
                  <a:srgbClr val="2683C6">
                    <a:lumMod val="75000"/>
                  </a:srgbClr>
                </a:solidFill>
                <a:latin typeface="Akrobat Black" panose="00000A00000000000000" pitchFamily="50" charset="0"/>
              </a:rPr>
              <a:t>The SBVC Department of Marketing &amp; Public Relations impacts enrollment and retention by generating leads to the SBVC website through 4 targeted marketing strategies (Strategies 1-4), as well as through 4 comprehensive advertising and promotional campaigns throughout the year (Campaigns 1-4). These strategies and campaigns generate leads to the SBVC website, assist students with the application and registration process, and encourage them to stay at SBVC until they complete their degree or certificate. </a:t>
            </a:r>
          </a:p>
        </p:txBody>
      </p:sp>
    </p:spTree>
    <p:extLst>
      <p:ext uri="{BB962C8B-B14F-4D97-AF65-F5344CB8AC3E}">
        <p14:creationId xmlns:p14="http://schemas.microsoft.com/office/powerpoint/2010/main" val="894806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F0E6631-0F79-496A-B71B-28F1B7AF5124}"/>
              </a:ext>
            </a:extLst>
          </p:cNvPr>
          <p:cNvSpPr/>
          <p:nvPr/>
        </p:nvSpPr>
        <p:spPr>
          <a:xfrm>
            <a:off x="1" y="0"/>
            <a:ext cx="12192000" cy="685800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2971801" y="4419600"/>
            <a:ext cx="32766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sign&#10;&#10;Description automatically generated">
            <a:extLst>
              <a:ext uri="{FF2B5EF4-FFF2-40B4-BE49-F238E27FC236}">
                <a16:creationId xmlns:a16="http://schemas.microsoft.com/office/drawing/2014/main" id="{3E925A57-03A2-43FE-AA72-E541DA803E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891759"/>
            <a:ext cx="1935648" cy="560881"/>
          </a:xfrm>
          <a:prstGeom prst="rect">
            <a:avLst/>
          </a:prstGeom>
        </p:spPr>
      </p:pic>
      <p:pic>
        <p:nvPicPr>
          <p:cNvPr id="8" name="Picture 7">
            <a:extLst>
              <a:ext uri="{FF2B5EF4-FFF2-40B4-BE49-F238E27FC236}">
                <a16:creationId xmlns:a16="http://schemas.microsoft.com/office/drawing/2014/main" id="{8D134336-CA96-4D41-8FEF-09B2811F465C}"/>
              </a:ext>
            </a:extLst>
          </p:cNvPr>
          <p:cNvPicPr>
            <a:picLocks noChangeAspect="1"/>
          </p:cNvPicPr>
          <p:nvPr/>
        </p:nvPicPr>
        <p:blipFill>
          <a:blip r:embed="rId3"/>
          <a:stretch>
            <a:fillRect/>
          </a:stretch>
        </p:blipFill>
        <p:spPr>
          <a:xfrm>
            <a:off x="4953000" y="304801"/>
            <a:ext cx="6248806" cy="12724550"/>
          </a:xfrm>
          <a:prstGeom prst="rect">
            <a:avLst/>
          </a:prstGeom>
        </p:spPr>
      </p:pic>
      <p:sp>
        <p:nvSpPr>
          <p:cNvPr id="6" name="TextBox 5"/>
          <p:cNvSpPr txBox="1"/>
          <p:nvPr/>
        </p:nvSpPr>
        <p:spPr>
          <a:xfrm>
            <a:off x="457201" y="304800"/>
            <a:ext cx="4038599" cy="2482731"/>
          </a:xfrm>
          <a:prstGeom prst="rect">
            <a:avLst/>
          </a:prstGeom>
          <a:solidFill>
            <a:schemeClr val="accent2">
              <a:lumMod val="75000"/>
              <a:alpha val="0"/>
            </a:schemeClr>
          </a:solidFill>
        </p:spPr>
        <p:txBody>
          <a:bodyPr wrap="square" rtlCol="0">
            <a:spAutoFit/>
          </a:bodyPr>
          <a:lstStyle/>
          <a:p>
            <a:pPr>
              <a:lnSpc>
                <a:spcPct val="125000"/>
              </a:lnSpc>
            </a:pPr>
            <a:r>
              <a:rPr lang="en-US" sz="3200" dirty="0">
                <a:solidFill>
                  <a:schemeClr val="accent2">
                    <a:lumMod val="75000"/>
                  </a:schemeClr>
                </a:solidFill>
                <a:latin typeface="Akrobat Black" panose="00000A00000000000000" pitchFamily="50" charset="0"/>
              </a:rPr>
              <a:t>The SBVC Student Conversion Funnel:</a:t>
            </a:r>
          </a:p>
          <a:p>
            <a:pPr>
              <a:lnSpc>
                <a:spcPct val="125000"/>
              </a:lnSpc>
            </a:pPr>
            <a:r>
              <a:rPr lang="en-US" sz="3200" dirty="0">
                <a:solidFill>
                  <a:schemeClr val="accent2">
                    <a:lumMod val="75000"/>
                  </a:schemeClr>
                </a:solidFill>
                <a:latin typeface="Akrobat Black" panose="00000A00000000000000" pitchFamily="50" charset="0"/>
              </a:rPr>
              <a:t>Recruitment &amp; Matriculation</a:t>
            </a:r>
          </a:p>
        </p:txBody>
      </p:sp>
    </p:spTree>
    <p:extLst>
      <p:ext uri="{BB962C8B-B14F-4D97-AF65-F5344CB8AC3E}">
        <p14:creationId xmlns:p14="http://schemas.microsoft.com/office/powerpoint/2010/main" val="2566798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F0E6631-0F79-496A-B71B-28F1B7AF5124}"/>
              </a:ext>
            </a:extLst>
          </p:cNvPr>
          <p:cNvSpPr/>
          <p:nvPr/>
        </p:nvSpPr>
        <p:spPr>
          <a:xfrm>
            <a:off x="1" y="0"/>
            <a:ext cx="12192000" cy="685800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2971801" y="4419600"/>
            <a:ext cx="32766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sign&#10;&#10;Description automatically generated">
            <a:extLst>
              <a:ext uri="{FF2B5EF4-FFF2-40B4-BE49-F238E27FC236}">
                <a16:creationId xmlns:a16="http://schemas.microsoft.com/office/drawing/2014/main" id="{3E925A57-03A2-43FE-AA72-E541DA803E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891759"/>
            <a:ext cx="1935648" cy="560881"/>
          </a:xfrm>
          <a:prstGeom prst="rect">
            <a:avLst/>
          </a:prstGeom>
        </p:spPr>
      </p:pic>
      <p:pic>
        <p:nvPicPr>
          <p:cNvPr id="8" name="Picture 7">
            <a:extLst>
              <a:ext uri="{FF2B5EF4-FFF2-40B4-BE49-F238E27FC236}">
                <a16:creationId xmlns:a16="http://schemas.microsoft.com/office/drawing/2014/main" id="{8D134336-CA96-4D41-8FEF-09B2811F465C}"/>
              </a:ext>
            </a:extLst>
          </p:cNvPr>
          <p:cNvPicPr>
            <a:picLocks noChangeAspect="1"/>
          </p:cNvPicPr>
          <p:nvPr/>
        </p:nvPicPr>
        <p:blipFill>
          <a:blip r:embed="rId3"/>
          <a:stretch>
            <a:fillRect/>
          </a:stretch>
        </p:blipFill>
        <p:spPr>
          <a:xfrm>
            <a:off x="5219497" y="-6195710"/>
            <a:ext cx="6248806" cy="12724550"/>
          </a:xfrm>
          <a:prstGeom prst="rect">
            <a:avLst/>
          </a:prstGeom>
        </p:spPr>
      </p:pic>
      <p:sp>
        <p:nvSpPr>
          <p:cNvPr id="6" name="TextBox 5"/>
          <p:cNvSpPr txBox="1"/>
          <p:nvPr/>
        </p:nvSpPr>
        <p:spPr>
          <a:xfrm>
            <a:off x="457201" y="304800"/>
            <a:ext cx="4038599" cy="1867178"/>
          </a:xfrm>
          <a:prstGeom prst="rect">
            <a:avLst/>
          </a:prstGeom>
          <a:solidFill>
            <a:schemeClr val="accent2">
              <a:lumMod val="75000"/>
              <a:alpha val="0"/>
            </a:schemeClr>
          </a:solidFill>
        </p:spPr>
        <p:txBody>
          <a:bodyPr wrap="square" rtlCol="0">
            <a:spAutoFit/>
          </a:bodyPr>
          <a:lstStyle/>
          <a:p>
            <a:pPr>
              <a:lnSpc>
                <a:spcPct val="125000"/>
              </a:lnSpc>
            </a:pPr>
            <a:r>
              <a:rPr lang="en-US" sz="3200" dirty="0">
                <a:solidFill>
                  <a:schemeClr val="accent2">
                    <a:lumMod val="75000"/>
                  </a:schemeClr>
                </a:solidFill>
                <a:latin typeface="Akrobat Black" panose="00000A00000000000000" pitchFamily="50" charset="0"/>
              </a:rPr>
              <a:t>The SBVC Student Conversion Funnel:</a:t>
            </a:r>
          </a:p>
          <a:p>
            <a:pPr>
              <a:lnSpc>
                <a:spcPct val="125000"/>
              </a:lnSpc>
            </a:pPr>
            <a:r>
              <a:rPr lang="en-US" sz="3200" dirty="0">
                <a:solidFill>
                  <a:schemeClr val="accent2">
                    <a:lumMod val="75000"/>
                  </a:schemeClr>
                </a:solidFill>
                <a:latin typeface="Akrobat Black" panose="00000A00000000000000" pitchFamily="50" charset="0"/>
              </a:rPr>
              <a:t>Completion &amp; Retention</a:t>
            </a:r>
          </a:p>
        </p:txBody>
      </p:sp>
    </p:spTree>
    <p:extLst>
      <p:ext uri="{BB962C8B-B14F-4D97-AF65-F5344CB8AC3E}">
        <p14:creationId xmlns:p14="http://schemas.microsoft.com/office/powerpoint/2010/main" val="427919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0BA28970-3E8F-46CD-A302-42EE83668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43467" y="643467"/>
            <a:ext cx="7164674" cy="5571066"/>
          </a:xfrm>
          <a:prstGeom prst="rect">
            <a:avLst/>
          </a:prstGeom>
        </p:spPr>
        <p:txBody>
          <a:bodyPr vert="horz" lIns="91440" tIns="45720" rIns="91440" bIns="45720" rtlCol="0" anchor="ctr">
            <a:normAutofit/>
          </a:bodyPr>
          <a:lstStyle/>
          <a:p>
            <a:pPr algn="r">
              <a:lnSpc>
                <a:spcPct val="80000"/>
              </a:lnSpc>
              <a:spcBef>
                <a:spcPct val="0"/>
              </a:spcBef>
              <a:spcAft>
                <a:spcPts val="600"/>
              </a:spcAft>
            </a:pPr>
            <a:r>
              <a:rPr lang="en-US" sz="6600" cap="all" spc="200" dirty="0">
                <a:solidFill>
                  <a:schemeClr val="accent2">
                    <a:lumMod val="75000"/>
                    <a:alpha val="80000"/>
                  </a:schemeClr>
                </a:solidFill>
                <a:latin typeface="Akrobat Black" panose="00000A00000000000000" pitchFamily="50" charset="0"/>
                <a:ea typeface="+mj-ea"/>
                <a:cs typeface="+mj-cs"/>
              </a:rPr>
              <a:t>Targeted marketing strategies</a:t>
            </a:r>
          </a:p>
        </p:txBody>
      </p:sp>
      <p:cxnSp>
        <p:nvCxnSpPr>
          <p:cNvPr id="21" name="Straight Connector 20">
            <a:extLst>
              <a:ext uri="{FF2B5EF4-FFF2-40B4-BE49-F238E27FC236}">
                <a16:creationId xmlns:a16="http://schemas.microsoft.com/office/drawing/2014/main" id="{47AE7893-212D-45CB-A5B0-AE377389AB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indoor, clock&#10;&#10;Description generated with very high confidence">
            <a:extLst>
              <a:ext uri="{FF2B5EF4-FFF2-40B4-BE49-F238E27FC236}">
                <a16:creationId xmlns:a16="http://schemas.microsoft.com/office/drawing/2014/main" id="{412D1C1A-F895-48A5-8DC8-3EBF186BC755}"/>
              </a:ext>
            </a:extLst>
          </p:cNvPr>
          <p:cNvPicPr>
            <a:picLocks noChangeAspect="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38520" t="-14480" r="36474" b="4663"/>
          <a:stretch/>
        </p:blipFill>
        <p:spPr>
          <a:xfrm>
            <a:off x="8139605" y="30481"/>
            <a:ext cx="4052394" cy="6857999"/>
          </a:xfrm>
          <a:prstGeom prst="rect">
            <a:avLst/>
          </a:prstGeom>
        </p:spPr>
      </p:pic>
      <p:pic>
        <p:nvPicPr>
          <p:cNvPr id="33" name="Picture 32" descr="A close up of a logo&#10;&#10;Description generated with very high confidence">
            <a:extLst>
              <a:ext uri="{FF2B5EF4-FFF2-40B4-BE49-F238E27FC236}">
                <a16:creationId xmlns:a16="http://schemas.microsoft.com/office/drawing/2014/main" id="{1DC8AA8C-2539-4388-9917-9CB5EBE7F522}"/>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12003" y="5926667"/>
            <a:ext cx="2103778" cy="609599"/>
          </a:xfrm>
          <a:prstGeom prst="rect">
            <a:avLst/>
          </a:prstGeom>
        </p:spPr>
      </p:pic>
    </p:spTree>
    <p:extLst>
      <p:ext uri="{BB962C8B-B14F-4D97-AF65-F5344CB8AC3E}">
        <p14:creationId xmlns:p14="http://schemas.microsoft.com/office/powerpoint/2010/main" val="1981072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F0E6631-0F79-496A-B71B-28F1B7AF5124}"/>
              </a:ext>
            </a:extLst>
          </p:cNvPr>
          <p:cNvSpPr/>
          <p:nvPr/>
        </p:nvSpPr>
        <p:spPr>
          <a:xfrm>
            <a:off x="1" y="0"/>
            <a:ext cx="12192000" cy="685800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2971801" y="4419600"/>
            <a:ext cx="32766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57201" y="304800"/>
            <a:ext cx="11277600" cy="636072"/>
          </a:xfrm>
          <a:prstGeom prst="rect">
            <a:avLst/>
          </a:prstGeom>
          <a:solidFill>
            <a:schemeClr val="accent2">
              <a:lumMod val="75000"/>
              <a:alpha val="0"/>
            </a:schemeClr>
          </a:solidFill>
        </p:spPr>
        <p:txBody>
          <a:bodyPr wrap="square" rtlCol="0">
            <a:spAutoFit/>
          </a:bodyPr>
          <a:lstStyle/>
          <a:p>
            <a:pPr>
              <a:lnSpc>
                <a:spcPct val="125000"/>
              </a:lnSpc>
            </a:pPr>
            <a:r>
              <a:rPr lang="en-US" sz="3200" dirty="0">
                <a:solidFill>
                  <a:schemeClr val="accent2">
                    <a:lumMod val="75000"/>
                  </a:schemeClr>
                </a:solidFill>
                <a:latin typeface="Akrobat Black" panose="00000A00000000000000" pitchFamily="50" charset="0"/>
              </a:rPr>
              <a:t>Strategy 1: Content Marketing for Enrollment Growth</a:t>
            </a:r>
          </a:p>
        </p:txBody>
      </p:sp>
      <p:sp>
        <p:nvSpPr>
          <p:cNvPr id="2" name="Rectangle 1">
            <a:extLst>
              <a:ext uri="{FF2B5EF4-FFF2-40B4-BE49-F238E27FC236}">
                <a16:creationId xmlns:a16="http://schemas.microsoft.com/office/drawing/2014/main" id="{2E0944EE-240B-4F3B-8F77-7238834C8D73}"/>
              </a:ext>
            </a:extLst>
          </p:cNvPr>
          <p:cNvSpPr/>
          <p:nvPr/>
        </p:nvSpPr>
        <p:spPr>
          <a:xfrm>
            <a:off x="457201" y="1085503"/>
            <a:ext cx="10553700" cy="1783180"/>
          </a:xfrm>
          <a:prstGeom prst="rect">
            <a:avLst/>
          </a:prstGeom>
        </p:spPr>
        <p:txBody>
          <a:bodyPr wrap="square">
            <a:spAutoFit/>
          </a:bodyPr>
          <a:lstStyle/>
          <a:p>
            <a:pPr lvl="0">
              <a:lnSpc>
                <a:spcPct val="125000"/>
              </a:lnSpc>
            </a:pPr>
            <a:r>
              <a:rPr lang="en-US" dirty="0">
                <a:solidFill>
                  <a:srgbClr val="2683C6">
                    <a:lumMod val="75000"/>
                  </a:srgbClr>
                </a:solidFill>
                <a:latin typeface="Akrobat Black" panose="00000A00000000000000" pitchFamily="50" charset="0"/>
              </a:rPr>
              <a:t>The Department of Marketing &amp; Public Relations develops a large quantity of original written content, artwork, photography, video, and other media for use in communicating with target audiences, building engagement, and promoting SBVC in the community. Every semester, the department strives to improve on its media production capabilities and produce the most engaging media possible to continue to drive engagement and receive the greatest possible return-on-investment in its promotional efforts. </a:t>
            </a:r>
          </a:p>
        </p:txBody>
      </p:sp>
      <p:pic>
        <p:nvPicPr>
          <p:cNvPr id="7" name="Picture 6">
            <a:extLst>
              <a:ext uri="{FF2B5EF4-FFF2-40B4-BE49-F238E27FC236}">
                <a16:creationId xmlns:a16="http://schemas.microsoft.com/office/drawing/2014/main" id="{EA41DD0C-B28B-4E10-BD48-FB393F4F8422}"/>
              </a:ext>
            </a:extLst>
          </p:cNvPr>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95800" y="3124201"/>
            <a:ext cx="7155180" cy="3258056"/>
          </a:xfrm>
          <a:prstGeom prst="rect">
            <a:avLst/>
          </a:prstGeom>
        </p:spPr>
      </p:pic>
      <p:pic>
        <p:nvPicPr>
          <p:cNvPr id="8" name="Picture 7" descr="A close up of a sign&#10;&#10;Description automatically generated">
            <a:extLst>
              <a:ext uri="{FF2B5EF4-FFF2-40B4-BE49-F238E27FC236}">
                <a16:creationId xmlns:a16="http://schemas.microsoft.com/office/drawing/2014/main" id="{4BD69153-3AE8-42D8-9917-E05E08CC9B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891759"/>
            <a:ext cx="1935648" cy="560881"/>
          </a:xfrm>
          <a:prstGeom prst="rect">
            <a:avLst/>
          </a:prstGeom>
        </p:spPr>
      </p:pic>
    </p:spTree>
    <p:extLst>
      <p:ext uri="{BB962C8B-B14F-4D97-AF65-F5344CB8AC3E}">
        <p14:creationId xmlns:p14="http://schemas.microsoft.com/office/powerpoint/2010/main" val="2052297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F0E6631-0F79-496A-B71B-28F1B7AF5124}"/>
              </a:ext>
            </a:extLst>
          </p:cNvPr>
          <p:cNvSpPr/>
          <p:nvPr/>
        </p:nvSpPr>
        <p:spPr>
          <a:xfrm>
            <a:off x="1" y="0"/>
            <a:ext cx="12192000" cy="685800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2971801" y="4419600"/>
            <a:ext cx="32766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57201" y="304800"/>
            <a:ext cx="11277600" cy="636072"/>
          </a:xfrm>
          <a:prstGeom prst="rect">
            <a:avLst/>
          </a:prstGeom>
          <a:solidFill>
            <a:schemeClr val="accent2">
              <a:lumMod val="75000"/>
              <a:alpha val="0"/>
            </a:schemeClr>
          </a:solidFill>
        </p:spPr>
        <p:txBody>
          <a:bodyPr wrap="square" rtlCol="0">
            <a:spAutoFit/>
          </a:bodyPr>
          <a:lstStyle/>
          <a:p>
            <a:pPr>
              <a:lnSpc>
                <a:spcPct val="125000"/>
              </a:lnSpc>
            </a:pPr>
            <a:r>
              <a:rPr lang="en-US" sz="3200" dirty="0">
                <a:solidFill>
                  <a:schemeClr val="accent2">
                    <a:lumMod val="75000"/>
                  </a:schemeClr>
                </a:solidFill>
                <a:latin typeface="Akrobat Black" panose="00000A00000000000000" pitchFamily="50" charset="0"/>
              </a:rPr>
              <a:t>Strategy 1: Content Marketing for Enrollment Growth</a:t>
            </a:r>
          </a:p>
        </p:txBody>
      </p:sp>
      <p:sp>
        <p:nvSpPr>
          <p:cNvPr id="2" name="Rectangle 1">
            <a:extLst>
              <a:ext uri="{FF2B5EF4-FFF2-40B4-BE49-F238E27FC236}">
                <a16:creationId xmlns:a16="http://schemas.microsoft.com/office/drawing/2014/main" id="{2E0944EE-240B-4F3B-8F77-7238834C8D73}"/>
              </a:ext>
            </a:extLst>
          </p:cNvPr>
          <p:cNvSpPr/>
          <p:nvPr/>
        </p:nvSpPr>
        <p:spPr>
          <a:xfrm>
            <a:off x="533400" y="939879"/>
            <a:ext cx="10553700" cy="5173211"/>
          </a:xfrm>
          <a:prstGeom prst="rect">
            <a:avLst/>
          </a:prstGeom>
        </p:spPr>
        <p:txBody>
          <a:bodyPr wrap="square">
            <a:spAutoFit/>
          </a:bodyPr>
          <a:lstStyle/>
          <a:p>
            <a:pPr lvl="0">
              <a:lnSpc>
                <a:spcPct val="125000"/>
              </a:lnSpc>
            </a:pPr>
            <a:r>
              <a:rPr lang="en-US" dirty="0">
                <a:solidFill>
                  <a:srgbClr val="2683C6">
                    <a:lumMod val="75000"/>
                  </a:srgbClr>
                </a:solidFill>
                <a:latin typeface="Akrobat Black" panose="00000A00000000000000" pitchFamily="50" charset="0"/>
              </a:rPr>
              <a:t>Strategy Goals, 2018-2019:</a:t>
            </a:r>
          </a:p>
          <a:p>
            <a:pPr lvl="0">
              <a:lnSpc>
                <a:spcPct val="125000"/>
              </a:lnSpc>
            </a:pPr>
            <a:r>
              <a:rPr lang="en-US" u="sng" dirty="0">
                <a:solidFill>
                  <a:srgbClr val="2683C6">
                    <a:lumMod val="75000"/>
                  </a:srgbClr>
                </a:solidFill>
                <a:latin typeface="Akrobat Black" panose="00000A00000000000000" pitchFamily="50" charset="0"/>
              </a:rPr>
              <a:t>Photography </a:t>
            </a:r>
          </a:p>
          <a:p>
            <a:pPr marL="285750" lvl="0" indent="-285750">
              <a:lnSpc>
                <a:spcPct val="125000"/>
              </a:lnSpc>
              <a:buFont typeface="Arial" panose="020B0604020202020204" pitchFamily="34" charset="0"/>
              <a:buChar char="•"/>
            </a:pPr>
            <a:r>
              <a:rPr lang="en-US" sz="1600" dirty="0">
                <a:solidFill>
                  <a:srgbClr val="2683C6">
                    <a:lumMod val="75000"/>
                  </a:srgbClr>
                </a:solidFill>
                <a:latin typeface="Akrobat Black" panose="00000A00000000000000" pitchFamily="50" charset="0"/>
              </a:rPr>
              <a:t>Provide media coverage for over 170 community-oriented campus events and distribute photos to staff, students, and community members;</a:t>
            </a:r>
          </a:p>
          <a:p>
            <a:pPr marL="285750" lvl="0" indent="-285750">
              <a:lnSpc>
                <a:spcPct val="125000"/>
              </a:lnSpc>
              <a:buFont typeface="Arial" panose="020B0604020202020204" pitchFamily="34" charset="0"/>
              <a:buChar char="•"/>
            </a:pPr>
            <a:r>
              <a:rPr lang="en-US" sz="1600" dirty="0">
                <a:solidFill>
                  <a:srgbClr val="2683C6">
                    <a:lumMod val="75000"/>
                  </a:srgbClr>
                </a:solidFill>
                <a:latin typeface="Akrobat Black" panose="00000A00000000000000" pitchFamily="50" charset="0"/>
              </a:rPr>
              <a:t>Develop 200+ campus promotional photos for use in publications, presentations, social media, and other communications platforms;</a:t>
            </a:r>
          </a:p>
          <a:p>
            <a:pPr lvl="0">
              <a:lnSpc>
                <a:spcPct val="125000"/>
              </a:lnSpc>
            </a:pPr>
            <a:r>
              <a:rPr lang="en-US" u="sng" dirty="0">
                <a:solidFill>
                  <a:srgbClr val="2683C6">
                    <a:lumMod val="75000"/>
                  </a:srgbClr>
                </a:solidFill>
                <a:latin typeface="Akrobat Black" panose="00000A00000000000000" pitchFamily="50" charset="0"/>
              </a:rPr>
              <a:t>Videography </a:t>
            </a:r>
          </a:p>
          <a:p>
            <a:pPr marL="285750" lvl="0" indent="-285750">
              <a:lnSpc>
                <a:spcPct val="125000"/>
              </a:lnSpc>
              <a:buFont typeface="Arial" panose="020B0604020202020204" pitchFamily="34" charset="0"/>
              <a:buChar char="•"/>
            </a:pPr>
            <a:r>
              <a:rPr lang="en-US" sz="1600" dirty="0">
                <a:solidFill>
                  <a:srgbClr val="2683C6">
                    <a:lumMod val="75000"/>
                  </a:srgbClr>
                </a:solidFill>
                <a:latin typeface="Akrobat Black" panose="00000A00000000000000" pitchFamily="50" charset="0"/>
              </a:rPr>
              <a:t>Develop a new, 30-second video commercial to showcase SBVC’s academic programs;</a:t>
            </a:r>
          </a:p>
          <a:p>
            <a:pPr marL="285750" lvl="0" indent="-285750">
              <a:lnSpc>
                <a:spcPct val="125000"/>
              </a:lnSpc>
              <a:buFont typeface="Arial" panose="020B0604020202020204" pitchFamily="34" charset="0"/>
              <a:buChar char="•"/>
            </a:pPr>
            <a:r>
              <a:rPr lang="en-US" sz="1600" dirty="0">
                <a:solidFill>
                  <a:srgbClr val="2683C6">
                    <a:lumMod val="75000"/>
                  </a:srgbClr>
                </a:solidFill>
                <a:latin typeface="Akrobat Black" panose="00000A00000000000000" pitchFamily="50" charset="0"/>
              </a:rPr>
              <a:t>Develop 2 mini-commercials or promotional videos to highlight individual SBVC programs.</a:t>
            </a:r>
          </a:p>
          <a:p>
            <a:pPr lvl="0">
              <a:lnSpc>
                <a:spcPct val="125000"/>
              </a:lnSpc>
            </a:pPr>
            <a:r>
              <a:rPr lang="en-US" u="sng" dirty="0">
                <a:solidFill>
                  <a:srgbClr val="2683C6">
                    <a:lumMod val="75000"/>
                  </a:srgbClr>
                </a:solidFill>
                <a:latin typeface="Akrobat Black" panose="00000A00000000000000" pitchFamily="50" charset="0"/>
              </a:rPr>
              <a:t>Editorial Content</a:t>
            </a:r>
          </a:p>
          <a:p>
            <a:pPr marL="285750" lvl="0" indent="-285750">
              <a:lnSpc>
                <a:spcPct val="125000"/>
              </a:lnSpc>
              <a:buFont typeface="Arial" panose="020B0604020202020204" pitchFamily="34" charset="0"/>
              <a:buChar char="•"/>
            </a:pPr>
            <a:r>
              <a:rPr lang="en-US" sz="1600" dirty="0">
                <a:solidFill>
                  <a:srgbClr val="2683C6">
                    <a:lumMod val="75000"/>
                  </a:srgbClr>
                </a:solidFill>
                <a:latin typeface="Akrobat Black" panose="00000A00000000000000" pitchFamily="50" charset="0"/>
              </a:rPr>
              <a:t>Develop 60+ media releases for distribution to the press and community influencers;</a:t>
            </a:r>
          </a:p>
          <a:p>
            <a:pPr marL="285750" lvl="0" indent="-285750">
              <a:lnSpc>
                <a:spcPct val="125000"/>
              </a:lnSpc>
              <a:buFont typeface="Arial" panose="020B0604020202020204" pitchFamily="34" charset="0"/>
              <a:buChar char="•"/>
            </a:pPr>
            <a:r>
              <a:rPr lang="en-US" sz="1600" dirty="0">
                <a:solidFill>
                  <a:srgbClr val="2683C6">
                    <a:lumMod val="75000"/>
                  </a:srgbClr>
                </a:solidFill>
                <a:latin typeface="Akrobat Black" panose="00000A00000000000000" pitchFamily="50" charset="0"/>
              </a:rPr>
              <a:t>Develop 50+ new student, staff, faculty, alumni, and/or program spotlight articles;</a:t>
            </a:r>
          </a:p>
          <a:p>
            <a:pPr marL="285750" lvl="0" indent="-285750">
              <a:lnSpc>
                <a:spcPct val="125000"/>
              </a:lnSpc>
              <a:buFont typeface="Arial" panose="020B0604020202020204" pitchFamily="34" charset="0"/>
              <a:buChar char="•"/>
            </a:pPr>
            <a:r>
              <a:rPr lang="en-US" sz="1600" dirty="0">
                <a:solidFill>
                  <a:srgbClr val="2683C6">
                    <a:lumMod val="75000"/>
                  </a:srgbClr>
                </a:solidFill>
                <a:latin typeface="Akrobat Black" panose="00000A00000000000000" pitchFamily="50" charset="0"/>
              </a:rPr>
              <a:t>Develop stories about all major achievements, events, and other SBVC “bragging rights.”</a:t>
            </a:r>
          </a:p>
          <a:p>
            <a:pPr lvl="0">
              <a:lnSpc>
                <a:spcPct val="125000"/>
              </a:lnSpc>
            </a:pPr>
            <a:r>
              <a:rPr lang="en-US" u="sng" dirty="0">
                <a:solidFill>
                  <a:srgbClr val="2683C6">
                    <a:lumMod val="75000"/>
                  </a:srgbClr>
                </a:solidFill>
                <a:latin typeface="Akrobat Black" panose="00000A00000000000000" pitchFamily="50" charset="0"/>
              </a:rPr>
              <a:t>Graphic Design </a:t>
            </a:r>
          </a:p>
          <a:p>
            <a:pPr marL="285750" lvl="0" indent="-285750">
              <a:lnSpc>
                <a:spcPct val="125000"/>
              </a:lnSpc>
              <a:buFont typeface="Arial" panose="020B0604020202020204" pitchFamily="34" charset="0"/>
              <a:buChar char="•"/>
            </a:pPr>
            <a:r>
              <a:rPr lang="en-US" sz="1600" dirty="0">
                <a:solidFill>
                  <a:srgbClr val="2683C6">
                    <a:lumMod val="75000"/>
                  </a:srgbClr>
                </a:solidFill>
                <a:latin typeface="Akrobat Black" panose="00000A00000000000000" pitchFamily="50" charset="0"/>
              </a:rPr>
              <a:t>Develop 300+ original website and social media graphics for promotion of campus events, programs and initiatives;</a:t>
            </a:r>
          </a:p>
          <a:p>
            <a:pPr marL="285750" lvl="0" indent="-285750">
              <a:lnSpc>
                <a:spcPct val="125000"/>
              </a:lnSpc>
              <a:buFont typeface="Arial" panose="020B0604020202020204" pitchFamily="34" charset="0"/>
              <a:buChar char="•"/>
            </a:pPr>
            <a:r>
              <a:rPr lang="en-US" sz="1600" dirty="0">
                <a:solidFill>
                  <a:srgbClr val="2683C6">
                    <a:lumMod val="75000"/>
                  </a:srgbClr>
                </a:solidFill>
                <a:latin typeface="Akrobat Black" panose="00000A00000000000000" pitchFamily="50" charset="0"/>
              </a:rPr>
              <a:t>Develop 100+ new designs for printed flyers, brochures, posters, signage, publications, promotional items, and original artwork. </a:t>
            </a:r>
          </a:p>
        </p:txBody>
      </p:sp>
    </p:spTree>
    <p:extLst>
      <p:ext uri="{BB962C8B-B14F-4D97-AF65-F5344CB8AC3E}">
        <p14:creationId xmlns:p14="http://schemas.microsoft.com/office/powerpoint/2010/main" val="3926938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F0E6631-0F79-496A-B71B-28F1B7AF5124}"/>
              </a:ext>
            </a:extLst>
          </p:cNvPr>
          <p:cNvSpPr/>
          <p:nvPr/>
        </p:nvSpPr>
        <p:spPr>
          <a:xfrm>
            <a:off x="1" y="0"/>
            <a:ext cx="12192000" cy="685800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2971801" y="4419600"/>
            <a:ext cx="32766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57201" y="304800"/>
            <a:ext cx="11277600" cy="1251625"/>
          </a:xfrm>
          <a:prstGeom prst="rect">
            <a:avLst/>
          </a:prstGeom>
          <a:solidFill>
            <a:schemeClr val="accent2">
              <a:lumMod val="75000"/>
              <a:alpha val="0"/>
            </a:schemeClr>
          </a:solidFill>
        </p:spPr>
        <p:txBody>
          <a:bodyPr wrap="square" rtlCol="0">
            <a:spAutoFit/>
          </a:bodyPr>
          <a:lstStyle/>
          <a:p>
            <a:pPr>
              <a:lnSpc>
                <a:spcPct val="125000"/>
              </a:lnSpc>
            </a:pPr>
            <a:r>
              <a:rPr lang="en-US" sz="3200" dirty="0">
                <a:solidFill>
                  <a:schemeClr val="accent2">
                    <a:lumMod val="75000"/>
                  </a:schemeClr>
                </a:solidFill>
                <a:latin typeface="Akrobat Black" panose="00000A00000000000000" pitchFamily="50" charset="0"/>
              </a:rPr>
              <a:t>Strategy 2: Integrated Campus Communications for Enrollment Growth &amp; Retention</a:t>
            </a:r>
          </a:p>
        </p:txBody>
      </p:sp>
      <p:sp>
        <p:nvSpPr>
          <p:cNvPr id="2" name="Rectangle 1">
            <a:extLst>
              <a:ext uri="{FF2B5EF4-FFF2-40B4-BE49-F238E27FC236}">
                <a16:creationId xmlns:a16="http://schemas.microsoft.com/office/drawing/2014/main" id="{2E0944EE-240B-4F3B-8F77-7238834C8D73}"/>
              </a:ext>
            </a:extLst>
          </p:cNvPr>
          <p:cNvSpPr/>
          <p:nvPr/>
        </p:nvSpPr>
        <p:spPr>
          <a:xfrm>
            <a:off x="457199" y="1556425"/>
            <a:ext cx="10553700" cy="3514424"/>
          </a:xfrm>
          <a:prstGeom prst="rect">
            <a:avLst/>
          </a:prstGeom>
        </p:spPr>
        <p:txBody>
          <a:bodyPr wrap="square">
            <a:spAutoFit/>
          </a:bodyPr>
          <a:lstStyle/>
          <a:p>
            <a:pPr lvl="0">
              <a:lnSpc>
                <a:spcPct val="125000"/>
              </a:lnSpc>
            </a:pPr>
            <a:r>
              <a:rPr lang="en-US" dirty="0">
                <a:solidFill>
                  <a:srgbClr val="2683C6">
                    <a:lumMod val="75000"/>
                  </a:srgbClr>
                </a:solidFill>
                <a:latin typeface="Akrobat Black" panose="00000A00000000000000" pitchFamily="50" charset="0"/>
              </a:rPr>
              <a:t>As part of its campus communications management responsibilities, the department creates original video content and manages the Campus TV system, which is comprised of 12 large screen television displays in various buildings across campus. The department also develops and manages video content for the two outdoor marquees on campus, the scrolling marquee at the entrance to the stadium, and the jumbotron inside the stadium, as well as the desktop wallpapers on student computers in computer labs across campus.</a:t>
            </a:r>
          </a:p>
          <a:p>
            <a:pPr lvl="0">
              <a:lnSpc>
                <a:spcPct val="125000"/>
              </a:lnSpc>
            </a:pPr>
            <a:endParaRPr lang="en-US" dirty="0">
              <a:solidFill>
                <a:srgbClr val="2683C6">
                  <a:lumMod val="75000"/>
                </a:srgbClr>
              </a:solidFill>
              <a:latin typeface="Akrobat Black" panose="00000A00000000000000" pitchFamily="50" charset="0"/>
            </a:endParaRPr>
          </a:p>
          <a:p>
            <a:pPr lvl="0">
              <a:lnSpc>
                <a:spcPct val="125000"/>
              </a:lnSpc>
            </a:pPr>
            <a:r>
              <a:rPr lang="en-US" dirty="0">
                <a:solidFill>
                  <a:srgbClr val="2683C6">
                    <a:lumMod val="75000"/>
                  </a:srgbClr>
                </a:solidFill>
                <a:latin typeface="Akrobat Black" panose="00000A00000000000000" pitchFamily="50" charset="0"/>
              </a:rPr>
              <a:t>As part of its print display management responsibilities, the department manages the development, printing, and installation of posters inside the 9 display stands across campus, hundreds of pole banners along campus walkways and in parking lots, lawn signage, and various other printed banners that are installed on campus to communicate institutional messaging throughout the year.</a:t>
            </a:r>
          </a:p>
        </p:txBody>
      </p:sp>
      <p:pic>
        <p:nvPicPr>
          <p:cNvPr id="8" name="Picture 7" descr="A close up of a sign&#10;&#10;Description automatically generated">
            <a:extLst>
              <a:ext uri="{FF2B5EF4-FFF2-40B4-BE49-F238E27FC236}">
                <a16:creationId xmlns:a16="http://schemas.microsoft.com/office/drawing/2014/main" id="{4BD69153-3AE8-42D8-9917-E05E08CC9B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891759"/>
            <a:ext cx="1935648" cy="560881"/>
          </a:xfrm>
          <a:prstGeom prst="rect">
            <a:avLst/>
          </a:prstGeom>
        </p:spPr>
      </p:pic>
    </p:spTree>
    <p:extLst>
      <p:ext uri="{BB962C8B-B14F-4D97-AF65-F5344CB8AC3E}">
        <p14:creationId xmlns:p14="http://schemas.microsoft.com/office/powerpoint/2010/main" val="2629924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F0E6631-0F79-496A-B71B-28F1B7AF5124}"/>
              </a:ext>
            </a:extLst>
          </p:cNvPr>
          <p:cNvSpPr/>
          <p:nvPr/>
        </p:nvSpPr>
        <p:spPr>
          <a:xfrm>
            <a:off x="1" y="0"/>
            <a:ext cx="12192000" cy="685800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2971801" y="4419600"/>
            <a:ext cx="32766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57201" y="304800"/>
            <a:ext cx="11277600" cy="1251625"/>
          </a:xfrm>
          <a:prstGeom prst="rect">
            <a:avLst/>
          </a:prstGeom>
          <a:solidFill>
            <a:schemeClr val="accent2">
              <a:lumMod val="75000"/>
              <a:alpha val="0"/>
            </a:schemeClr>
          </a:solidFill>
        </p:spPr>
        <p:txBody>
          <a:bodyPr wrap="square" rtlCol="0">
            <a:spAutoFit/>
          </a:bodyPr>
          <a:lstStyle/>
          <a:p>
            <a:pPr>
              <a:lnSpc>
                <a:spcPct val="125000"/>
              </a:lnSpc>
            </a:pPr>
            <a:r>
              <a:rPr lang="en-US" sz="3200" dirty="0">
                <a:solidFill>
                  <a:schemeClr val="accent2">
                    <a:lumMod val="75000"/>
                  </a:schemeClr>
                </a:solidFill>
                <a:latin typeface="Akrobat Black" panose="00000A00000000000000" pitchFamily="50" charset="0"/>
              </a:rPr>
              <a:t>Strategy 2: Integrated Campus Communications for Enrollment Growth &amp; Retention</a:t>
            </a:r>
          </a:p>
        </p:txBody>
      </p:sp>
      <p:sp>
        <p:nvSpPr>
          <p:cNvPr id="2" name="Rectangle 1">
            <a:extLst>
              <a:ext uri="{FF2B5EF4-FFF2-40B4-BE49-F238E27FC236}">
                <a16:creationId xmlns:a16="http://schemas.microsoft.com/office/drawing/2014/main" id="{2E0944EE-240B-4F3B-8F77-7238834C8D73}"/>
              </a:ext>
            </a:extLst>
          </p:cNvPr>
          <p:cNvSpPr/>
          <p:nvPr/>
        </p:nvSpPr>
        <p:spPr>
          <a:xfrm>
            <a:off x="457199" y="1650308"/>
            <a:ext cx="10553700" cy="3557384"/>
          </a:xfrm>
          <a:prstGeom prst="rect">
            <a:avLst/>
          </a:prstGeom>
        </p:spPr>
        <p:txBody>
          <a:bodyPr wrap="square">
            <a:spAutoFit/>
          </a:bodyPr>
          <a:lstStyle/>
          <a:p>
            <a:pPr lvl="0">
              <a:lnSpc>
                <a:spcPct val="125000"/>
              </a:lnSpc>
            </a:pPr>
            <a:r>
              <a:rPr lang="en-US" dirty="0">
                <a:solidFill>
                  <a:srgbClr val="2683C6">
                    <a:lumMod val="75000"/>
                  </a:srgbClr>
                </a:solidFill>
                <a:latin typeface="Akrobat Black" panose="00000A00000000000000" pitchFamily="50" charset="0"/>
              </a:rPr>
              <a:t>Strategy Goals, 2018-2019:</a:t>
            </a:r>
          </a:p>
          <a:p>
            <a:pPr lvl="0">
              <a:lnSpc>
                <a:spcPct val="125000"/>
              </a:lnSpc>
            </a:pPr>
            <a:r>
              <a:rPr lang="en-US" u="sng" dirty="0">
                <a:solidFill>
                  <a:srgbClr val="2683C6">
                    <a:lumMod val="75000"/>
                  </a:srgbClr>
                </a:solidFill>
                <a:latin typeface="Akrobat Black" panose="00000A00000000000000" pitchFamily="50" charset="0"/>
              </a:rPr>
              <a:t>Digital Display Systems</a:t>
            </a:r>
          </a:p>
          <a:p>
            <a:pPr marL="285750" lvl="0" indent="-285750">
              <a:lnSpc>
                <a:spcPct val="125000"/>
              </a:lnSpc>
              <a:buFont typeface="Arial" panose="020B0604020202020204" pitchFamily="34" charset="0"/>
              <a:buChar char="•"/>
            </a:pPr>
            <a:r>
              <a:rPr lang="en-US" sz="1600" dirty="0">
                <a:solidFill>
                  <a:srgbClr val="2683C6">
                    <a:lumMod val="75000"/>
                  </a:srgbClr>
                </a:solidFill>
                <a:latin typeface="Akrobat Black" panose="00000A00000000000000" pitchFamily="50" charset="0"/>
              </a:rPr>
              <a:t>Develop 300-600 original animations to promote campus events and programs to students, staff, and visitors on campus on SBVC’s digital signage system (9 TV monitors and 3 outdoor marquees);</a:t>
            </a:r>
          </a:p>
          <a:p>
            <a:pPr marL="285750" lvl="0" indent="-285750">
              <a:lnSpc>
                <a:spcPct val="125000"/>
              </a:lnSpc>
              <a:buFont typeface="Arial" panose="020B0604020202020204" pitchFamily="34" charset="0"/>
              <a:buChar char="•"/>
            </a:pPr>
            <a:r>
              <a:rPr lang="en-US" sz="1600" dirty="0">
                <a:solidFill>
                  <a:srgbClr val="2683C6">
                    <a:lumMod val="75000"/>
                  </a:srgbClr>
                </a:solidFill>
                <a:latin typeface="Akrobat Black" panose="00000A00000000000000" pitchFamily="50" charset="0"/>
              </a:rPr>
              <a:t>Develop customized promotional desktop wallpapers for thousands of PCs and laptops on campus.</a:t>
            </a:r>
          </a:p>
          <a:p>
            <a:pPr lvl="0">
              <a:lnSpc>
                <a:spcPct val="125000"/>
              </a:lnSpc>
            </a:pPr>
            <a:r>
              <a:rPr lang="en-US" u="sng" dirty="0">
                <a:solidFill>
                  <a:srgbClr val="2683C6">
                    <a:lumMod val="75000"/>
                  </a:srgbClr>
                </a:solidFill>
                <a:latin typeface="Akrobat Black" panose="00000A00000000000000" pitchFamily="50" charset="0"/>
              </a:rPr>
              <a:t>Printed Display Systems</a:t>
            </a:r>
          </a:p>
          <a:p>
            <a:pPr marL="285750" lvl="0" indent="-285750">
              <a:lnSpc>
                <a:spcPct val="125000"/>
              </a:lnSpc>
              <a:buFont typeface="Arial" panose="020B0604020202020204" pitchFamily="34" charset="0"/>
              <a:buChar char="•"/>
            </a:pPr>
            <a:r>
              <a:rPr lang="en-US" sz="1600" dirty="0">
                <a:solidFill>
                  <a:srgbClr val="2683C6">
                    <a:lumMod val="75000"/>
                  </a:srgbClr>
                </a:solidFill>
                <a:latin typeface="Akrobat Black" panose="00000A00000000000000" pitchFamily="50" charset="0"/>
              </a:rPr>
              <a:t>Develop 4 street-facing sign wraps to promote SBVC programs and application to local community members and passers-by;</a:t>
            </a:r>
          </a:p>
          <a:p>
            <a:pPr marL="285750" lvl="0" indent="-285750">
              <a:lnSpc>
                <a:spcPct val="125000"/>
              </a:lnSpc>
              <a:buFont typeface="Arial" panose="020B0604020202020204" pitchFamily="34" charset="0"/>
              <a:buChar char="•"/>
            </a:pPr>
            <a:r>
              <a:rPr lang="en-US" sz="1600" dirty="0">
                <a:solidFill>
                  <a:srgbClr val="2683C6">
                    <a:lumMod val="75000"/>
                  </a:srgbClr>
                </a:solidFill>
                <a:latin typeface="Akrobat Black" panose="00000A00000000000000" pitchFamily="50" charset="0"/>
              </a:rPr>
              <a:t>Develop 80-100 vinyl flagpole banners to promote campus programs to students, staff, and visitors, and improve the campus’s aesthetic appeal;</a:t>
            </a:r>
          </a:p>
          <a:p>
            <a:pPr marL="285750" lvl="0" indent="-285750">
              <a:lnSpc>
                <a:spcPct val="125000"/>
              </a:lnSpc>
              <a:buFont typeface="Arial" panose="020B0604020202020204" pitchFamily="34" charset="0"/>
              <a:buChar char="•"/>
            </a:pPr>
            <a:r>
              <a:rPr lang="en-US" sz="1600" dirty="0">
                <a:solidFill>
                  <a:srgbClr val="2683C6">
                    <a:lumMod val="75000"/>
                  </a:srgbClr>
                </a:solidFill>
                <a:latin typeface="Akrobat Black" panose="00000A00000000000000" pitchFamily="50" charset="0"/>
              </a:rPr>
              <a:t>Develop 100+ lawn signs to promote campus programs to students, staff and visitors;</a:t>
            </a:r>
          </a:p>
          <a:p>
            <a:pPr marL="285750" lvl="0" indent="-285750">
              <a:lnSpc>
                <a:spcPct val="125000"/>
              </a:lnSpc>
              <a:buFont typeface="Arial" panose="020B0604020202020204" pitchFamily="34" charset="0"/>
              <a:buChar char="•"/>
            </a:pPr>
            <a:r>
              <a:rPr lang="en-US" sz="1600" dirty="0">
                <a:solidFill>
                  <a:srgbClr val="2683C6">
                    <a:lumMod val="75000"/>
                  </a:srgbClr>
                </a:solidFill>
                <a:latin typeface="Akrobat Black" panose="00000A00000000000000" pitchFamily="50" charset="0"/>
              </a:rPr>
              <a:t>Develop 150+ campus posters to promote campus programs to students, staff and visitors.</a:t>
            </a:r>
          </a:p>
        </p:txBody>
      </p:sp>
      <p:pic>
        <p:nvPicPr>
          <p:cNvPr id="7" name="Picture 6" descr="A close up of a sign&#10;&#10;Description automatically generated">
            <a:extLst>
              <a:ext uri="{FF2B5EF4-FFF2-40B4-BE49-F238E27FC236}">
                <a16:creationId xmlns:a16="http://schemas.microsoft.com/office/drawing/2014/main" id="{70114363-A5BB-45DC-98D0-A538D99507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891759"/>
            <a:ext cx="1935648" cy="560881"/>
          </a:xfrm>
          <a:prstGeom prst="rect">
            <a:avLst/>
          </a:prstGeom>
        </p:spPr>
      </p:pic>
    </p:spTree>
    <p:extLst>
      <p:ext uri="{BB962C8B-B14F-4D97-AF65-F5344CB8AC3E}">
        <p14:creationId xmlns:p14="http://schemas.microsoft.com/office/powerpoint/2010/main" val="3577071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0BA28970-3E8F-46CD-A302-42EE83668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43467" y="643467"/>
            <a:ext cx="7164674" cy="5571066"/>
          </a:xfrm>
          <a:prstGeom prst="rect">
            <a:avLst/>
          </a:prstGeom>
        </p:spPr>
        <p:txBody>
          <a:bodyPr vert="horz" lIns="91440" tIns="45720" rIns="91440" bIns="45720" rtlCol="0" anchor="ctr">
            <a:normAutofit/>
          </a:bodyPr>
          <a:lstStyle/>
          <a:p>
            <a:pPr algn="r">
              <a:lnSpc>
                <a:spcPct val="80000"/>
              </a:lnSpc>
              <a:spcBef>
                <a:spcPct val="0"/>
              </a:spcBef>
              <a:spcAft>
                <a:spcPts val="600"/>
              </a:spcAft>
            </a:pPr>
            <a:r>
              <a:rPr lang="en-US" sz="6600" cap="all" spc="200" dirty="0">
                <a:solidFill>
                  <a:schemeClr val="accent2">
                    <a:lumMod val="75000"/>
                    <a:alpha val="80000"/>
                  </a:schemeClr>
                </a:solidFill>
                <a:latin typeface="Akrobat Black" panose="00000A00000000000000" pitchFamily="50" charset="0"/>
                <a:ea typeface="+mj-ea"/>
                <a:cs typeface="+mj-cs"/>
              </a:rPr>
              <a:t>enrollment management </a:t>
            </a:r>
          </a:p>
          <a:p>
            <a:pPr algn="r">
              <a:lnSpc>
                <a:spcPct val="80000"/>
              </a:lnSpc>
              <a:spcBef>
                <a:spcPct val="0"/>
              </a:spcBef>
              <a:spcAft>
                <a:spcPts val="600"/>
              </a:spcAft>
            </a:pPr>
            <a:r>
              <a:rPr lang="en-US" sz="6600" cap="all" spc="200" dirty="0">
                <a:solidFill>
                  <a:schemeClr val="accent2">
                    <a:lumMod val="75000"/>
                    <a:alpha val="80000"/>
                  </a:schemeClr>
                </a:solidFill>
                <a:latin typeface="Akrobat Black" panose="00000A00000000000000" pitchFamily="50" charset="0"/>
                <a:ea typeface="+mj-ea"/>
                <a:cs typeface="+mj-cs"/>
              </a:rPr>
              <a:t>planning</a:t>
            </a:r>
          </a:p>
        </p:txBody>
      </p:sp>
      <p:cxnSp>
        <p:nvCxnSpPr>
          <p:cNvPr id="21" name="Straight Connector 20">
            <a:extLst>
              <a:ext uri="{FF2B5EF4-FFF2-40B4-BE49-F238E27FC236}">
                <a16:creationId xmlns:a16="http://schemas.microsoft.com/office/drawing/2014/main" id="{47AE7893-212D-45CB-A5B0-AE377389AB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indoor, clock&#10;&#10;Description generated with very high confidence">
            <a:extLst>
              <a:ext uri="{FF2B5EF4-FFF2-40B4-BE49-F238E27FC236}">
                <a16:creationId xmlns:a16="http://schemas.microsoft.com/office/drawing/2014/main" id="{412D1C1A-F895-48A5-8DC8-3EBF186BC755}"/>
              </a:ext>
            </a:extLst>
          </p:cNvPr>
          <p:cNvPicPr>
            <a:picLocks noChangeAspect="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38520" t="-14480" r="36474" b="4663"/>
          <a:stretch/>
        </p:blipFill>
        <p:spPr>
          <a:xfrm>
            <a:off x="8139605" y="30481"/>
            <a:ext cx="4052394" cy="6857999"/>
          </a:xfrm>
          <a:prstGeom prst="rect">
            <a:avLst/>
          </a:prstGeom>
        </p:spPr>
      </p:pic>
      <p:pic>
        <p:nvPicPr>
          <p:cNvPr id="33" name="Picture 32" descr="A close up of a logo&#10;&#10;Description generated with very high confidence">
            <a:extLst>
              <a:ext uri="{FF2B5EF4-FFF2-40B4-BE49-F238E27FC236}">
                <a16:creationId xmlns:a16="http://schemas.microsoft.com/office/drawing/2014/main" id="{1DC8AA8C-2539-4388-9917-9CB5EBE7F522}"/>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12003" y="5926667"/>
            <a:ext cx="2103778" cy="609599"/>
          </a:xfrm>
          <a:prstGeom prst="rect">
            <a:avLst/>
          </a:prstGeom>
        </p:spPr>
      </p:pic>
    </p:spTree>
    <p:extLst>
      <p:ext uri="{BB962C8B-B14F-4D97-AF65-F5344CB8AC3E}">
        <p14:creationId xmlns:p14="http://schemas.microsoft.com/office/powerpoint/2010/main" val="49038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F0E6631-0F79-496A-B71B-28F1B7AF5124}"/>
              </a:ext>
            </a:extLst>
          </p:cNvPr>
          <p:cNvSpPr/>
          <p:nvPr/>
        </p:nvSpPr>
        <p:spPr>
          <a:xfrm>
            <a:off x="1" y="0"/>
            <a:ext cx="12192000" cy="685800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457201" y="304800"/>
            <a:ext cx="11277600" cy="636072"/>
          </a:xfrm>
          <a:prstGeom prst="rect">
            <a:avLst/>
          </a:prstGeom>
          <a:solidFill>
            <a:schemeClr val="accent2">
              <a:lumMod val="75000"/>
              <a:alpha val="0"/>
            </a:schemeClr>
          </a:solidFill>
        </p:spPr>
        <p:txBody>
          <a:bodyPr wrap="square" rtlCol="0">
            <a:spAutoFit/>
          </a:bodyPr>
          <a:lstStyle/>
          <a:p>
            <a:pPr>
              <a:lnSpc>
                <a:spcPct val="125000"/>
              </a:lnSpc>
            </a:pPr>
            <a:r>
              <a:rPr lang="en-US" sz="3200" dirty="0">
                <a:solidFill>
                  <a:schemeClr val="accent2">
                    <a:lumMod val="75000"/>
                  </a:schemeClr>
                </a:solidFill>
                <a:latin typeface="Akrobat Black" panose="00000A00000000000000" pitchFamily="50" charset="0"/>
              </a:rPr>
              <a:t>Strategy</a:t>
            </a:r>
            <a:r>
              <a:rPr lang="fr-FR" sz="3200" dirty="0">
                <a:solidFill>
                  <a:schemeClr val="accent2">
                    <a:lumMod val="75000"/>
                  </a:schemeClr>
                </a:solidFill>
                <a:latin typeface="Akrobat Black" panose="00000A00000000000000" pitchFamily="50" charset="0"/>
              </a:rPr>
              <a:t> 3: Social Media Audience Expansion &amp; Engagement </a:t>
            </a:r>
            <a:endParaRPr lang="en-US" sz="3200" dirty="0">
              <a:solidFill>
                <a:schemeClr val="accent2">
                  <a:lumMod val="75000"/>
                </a:schemeClr>
              </a:solidFill>
              <a:latin typeface="Akrobat Black" panose="00000A00000000000000" pitchFamily="50" charset="0"/>
            </a:endParaRPr>
          </a:p>
        </p:txBody>
      </p:sp>
      <p:sp>
        <p:nvSpPr>
          <p:cNvPr id="2" name="Rectangle 1">
            <a:extLst>
              <a:ext uri="{FF2B5EF4-FFF2-40B4-BE49-F238E27FC236}">
                <a16:creationId xmlns:a16="http://schemas.microsoft.com/office/drawing/2014/main" id="{2E0944EE-240B-4F3B-8F77-7238834C8D73}"/>
              </a:ext>
            </a:extLst>
          </p:cNvPr>
          <p:cNvSpPr/>
          <p:nvPr/>
        </p:nvSpPr>
        <p:spPr>
          <a:xfrm>
            <a:off x="457200" y="1066800"/>
            <a:ext cx="10553700" cy="3731791"/>
          </a:xfrm>
          <a:prstGeom prst="rect">
            <a:avLst/>
          </a:prstGeom>
        </p:spPr>
        <p:txBody>
          <a:bodyPr wrap="square">
            <a:spAutoFit/>
          </a:bodyPr>
          <a:lstStyle/>
          <a:p>
            <a:pPr lvl="0">
              <a:lnSpc>
                <a:spcPct val="125000"/>
              </a:lnSpc>
            </a:pPr>
            <a:r>
              <a:rPr lang="en-US" sz="2400" dirty="0">
                <a:solidFill>
                  <a:srgbClr val="2683C6">
                    <a:lumMod val="75000"/>
                  </a:srgbClr>
                </a:solidFill>
                <a:latin typeface="Akrobat Black" panose="00000A00000000000000" pitchFamily="50" charset="0"/>
              </a:rPr>
              <a:t>In its management of the college’s social media presence, the department coordinates the content and communications on 83 Facebook, Instagram, Twitter, LinkedIn, Snapchat, Google+, and YouTube channels that represent the college, one of its departments, or other affiliated organizations. The number of followers for all SBVC social media channels combined totaled 106,205 in March 2018, with an estimated reach of 300,000-400,000 impressions per month. The long-term goal is to continue to increase the size of SBVC’s social media subscriber base and their levels of engagement with the college. </a:t>
            </a:r>
          </a:p>
        </p:txBody>
      </p:sp>
      <p:pic>
        <p:nvPicPr>
          <p:cNvPr id="8" name="Picture 7" descr="A close up of a sign&#10;&#10;Description automatically generated">
            <a:extLst>
              <a:ext uri="{FF2B5EF4-FFF2-40B4-BE49-F238E27FC236}">
                <a16:creationId xmlns:a16="http://schemas.microsoft.com/office/drawing/2014/main" id="{4BD69153-3AE8-42D8-9917-E05E08CC9B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891759"/>
            <a:ext cx="1935648" cy="560881"/>
          </a:xfrm>
          <a:prstGeom prst="rect">
            <a:avLst/>
          </a:prstGeom>
        </p:spPr>
      </p:pic>
    </p:spTree>
    <p:extLst>
      <p:ext uri="{BB962C8B-B14F-4D97-AF65-F5344CB8AC3E}">
        <p14:creationId xmlns:p14="http://schemas.microsoft.com/office/powerpoint/2010/main" val="1173342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F0E6631-0F79-496A-B71B-28F1B7AF5124}"/>
              </a:ext>
            </a:extLst>
          </p:cNvPr>
          <p:cNvSpPr/>
          <p:nvPr/>
        </p:nvSpPr>
        <p:spPr>
          <a:xfrm>
            <a:off x="1" y="0"/>
            <a:ext cx="12192000" cy="685800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2971801" y="4419600"/>
            <a:ext cx="32766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57201" y="304800"/>
            <a:ext cx="11277600" cy="636072"/>
          </a:xfrm>
          <a:prstGeom prst="rect">
            <a:avLst/>
          </a:prstGeom>
          <a:solidFill>
            <a:schemeClr val="accent2">
              <a:lumMod val="75000"/>
              <a:alpha val="0"/>
            </a:schemeClr>
          </a:solidFill>
        </p:spPr>
        <p:txBody>
          <a:bodyPr wrap="square" rtlCol="0">
            <a:spAutoFit/>
          </a:bodyPr>
          <a:lstStyle/>
          <a:p>
            <a:pPr>
              <a:lnSpc>
                <a:spcPct val="125000"/>
              </a:lnSpc>
            </a:pPr>
            <a:r>
              <a:rPr lang="fr-FR" sz="3200" dirty="0" err="1">
                <a:solidFill>
                  <a:schemeClr val="accent2">
                    <a:lumMod val="75000"/>
                  </a:schemeClr>
                </a:solidFill>
                <a:latin typeface="Akrobat Black" panose="00000A00000000000000" pitchFamily="50" charset="0"/>
              </a:rPr>
              <a:t>Strategy</a:t>
            </a:r>
            <a:r>
              <a:rPr lang="fr-FR" sz="3200" dirty="0">
                <a:solidFill>
                  <a:schemeClr val="accent2">
                    <a:lumMod val="75000"/>
                  </a:schemeClr>
                </a:solidFill>
                <a:latin typeface="Akrobat Black" panose="00000A00000000000000" pitchFamily="50" charset="0"/>
              </a:rPr>
              <a:t> 3: Social Media Audience Expansion &amp; Engagement </a:t>
            </a:r>
            <a:endParaRPr lang="en-US" sz="3200" dirty="0">
              <a:solidFill>
                <a:schemeClr val="accent2">
                  <a:lumMod val="75000"/>
                </a:schemeClr>
              </a:solidFill>
              <a:latin typeface="Akrobat Black" panose="00000A00000000000000" pitchFamily="50" charset="0"/>
            </a:endParaRPr>
          </a:p>
        </p:txBody>
      </p:sp>
      <p:sp>
        <p:nvSpPr>
          <p:cNvPr id="2" name="Rectangle 1">
            <a:extLst>
              <a:ext uri="{FF2B5EF4-FFF2-40B4-BE49-F238E27FC236}">
                <a16:creationId xmlns:a16="http://schemas.microsoft.com/office/drawing/2014/main" id="{2E0944EE-240B-4F3B-8F77-7238834C8D73}"/>
              </a:ext>
            </a:extLst>
          </p:cNvPr>
          <p:cNvSpPr/>
          <p:nvPr/>
        </p:nvSpPr>
        <p:spPr>
          <a:xfrm>
            <a:off x="457200" y="990600"/>
            <a:ext cx="10553700" cy="4480714"/>
          </a:xfrm>
          <a:prstGeom prst="rect">
            <a:avLst/>
          </a:prstGeom>
        </p:spPr>
        <p:txBody>
          <a:bodyPr wrap="square">
            <a:spAutoFit/>
          </a:bodyPr>
          <a:lstStyle/>
          <a:p>
            <a:pPr lvl="0">
              <a:lnSpc>
                <a:spcPct val="125000"/>
              </a:lnSpc>
            </a:pPr>
            <a:r>
              <a:rPr lang="en-US" dirty="0">
                <a:solidFill>
                  <a:srgbClr val="2683C6">
                    <a:lumMod val="75000"/>
                  </a:srgbClr>
                </a:solidFill>
                <a:latin typeface="Akrobat Black" panose="00000A00000000000000" pitchFamily="50" charset="0"/>
              </a:rPr>
              <a:t>Strategy Goals, 2018-2019:</a:t>
            </a:r>
          </a:p>
          <a:p>
            <a:pPr lvl="0">
              <a:lnSpc>
                <a:spcPct val="125000"/>
              </a:lnSpc>
            </a:pPr>
            <a:r>
              <a:rPr lang="en-US" u="sng" dirty="0">
                <a:solidFill>
                  <a:srgbClr val="2683C6">
                    <a:lumMod val="75000"/>
                  </a:srgbClr>
                </a:solidFill>
                <a:latin typeface="Akrobat Black" panose="00000A00000000000000" pitchFamily="50" charset="0"/>
              </a:rPr>
              <a:t>Facebook: 35 accounts; 80,160 followers</a:t>
            </a:r>
          </a:p>
          <a:p>
            <a:pPr marL="285750" lvl="0" indent="-285750">
              <a:lnSpc>
                <a:spcPct val="125000"/>
              </a:lnSpc>
              <a:buFont typeface="Arial" panose="020B0604020202020204" pitchFamily="34" charset="0"/>
              <a:buChar char="•"/>
            </a:pPr>
            <a:r>
              <a:rPr lang="en-US" sz="1600" dirty="0">
                <a:solidFill>
                  <a:srgbClr val="2683C6">
                    <a:lumMod val="75000"/>
                  </a:srgbClr>
                </a:solidFill>
                <a:latin typeface="Akrobat Black" panose="00000A00000000000000" pitchFamily="50" charset="0"/>
              </a:rPr>
              <a:t>Develop 200+ engaging and creative posts to drive user engagement, increase social media following on Facebook, promote SBVC programs, application, retention and student success, and drive traffic to the SBVC website.</a:t>
            </a:r>
          </a:p>
          <a:p>
            <a:pPr lvl="0">
              <a:lnSpc>
                <a:spcPct val="125000"/>
              </a:lnSpc>
            </a:pPr>
            <a:r>
              <a:rPr lang="en-US" u="sng" dirty="0">
                <a:solidFill>
                  <a:srgbClr val="2683C6">
                    <a:lumMod val="75000"/>
                  </a:srgbClr>
                </a:solidFill>
                <a:latin typeface="Akrobat Black" panose="00000A00000000000000" pitchFamily="50" charset="0"/>
              </a:rPr>
              <a:t>LinkedIn: 1 account; 12,684 followers</a:t>
            </a:r>
          </a:p>
          <a:p>
            <a:pPr marL="285750" lvl="0" indent="-285750">
              <a:lnSpc>
                <a:spcPct val="125000"/>
              </a:lnSpc>
              <a:buFont typeface="Arial" panose="020B0604020202020204" pitchFamily="34" charset="0"/>
              <a:buChar char="•"/>
            </a:pPr>
            <a:r>
              <a:rPr lang="en-US" sz="1600" dirty="0">
                <a:solidFill>
                  <a:srgbClr val="2683C6">
                    <a:lumMod val="75000"/>
                  </a:srgbClr>
                </a:solidFill>
                <a:latin typeface="Akrobat Black" panose="00000A00000000000000" pitchFamily="50" charset="0"/>
              </a:rPr>
              <a:t>Develop 25+ engaging and creative posts to drive user engagement, increase social media following on LinkedIn, promote SBVC programs, application, retention and student success, and drive traffic to the SBVC website.</a:t>
            </a:r>
            <a:r>
              <a:rPr lang="en-US" sz="1600" u="sng" dirty="0">
                <a:solidFill>
                  <a:srgbClr val="2683C6">
                    <a:lumMod val="75000"/>
                  </a:srgbClr>
                </a:solidFill>
                <a:latin typeface="Akrobat Black" panose="00000A00000000000000" pitchFamily="50" charset="0"/>
              </a:rPr>
              <a:t> </a:t>
            </a:r>
          </a:p>
          <a:p>
            <a:pPr lvl="0">
              <a:lnSpc>
                <a:spcPct val="125000"/>
              </a:lnSpc>
            </a:pPr>
            <a:r>
              <a:rPr lang="en-US" sz="1600" u="sng" dirty="0">
                <a:solidFill>
                  <a:srgbClr val="2683C6">
                    <a:lumMod val="75000"/>
                  </a:srgbClr>
                </a:solidFill>
                <a:latin typeface="Akrobat Black" panose="00000A00000000000000" pitchFamily="50" charset="0"/>
              </a:rPr>
              <a:t>Instagram: 21 accounts; 6,629 followers</a:t>
            </a:r>
          </a:p>
          <a:p>
            <a:pPr marL="285750" lvl="0" indent="-285750">
              <a:lnSpc>
                <a:spcPct val="125000"/>
              </a:lnSpc>
              <a:buFont typeface="Arial" panose="020B0604020202020204" pitchFamily="34" charset="0"/>
              <a:buChar char="•"/>
            </a:pPr>
            <a:r>
              <a:rPr lang="en-US" sz="1600" dirty="0">
                <a:solidFill>
                  <a:srgbClr val="2683C6">
                    <a:lumMod val="75000"/>
                  </a:srgbClr>
                </a:solidFill>
                <a:latin typeface="Akrobat Black" panose="00000A00000000000000" pitchFamily="50" charset="0"/>
              </a:rPr>
              <a:t>Develop 100+ engaging and creative posts and stories to drive user engagement, increase social media following on Instagram, promote SBVC programs, application, retention and student success, and drive traffic to the SBVC website.</a:t>
            </a:r>
          </a:p>
          <a:p>
            <a:pPr lvl="0">
              <a:lnSpc>
                <a:spcPct val="125000"/>
              </a:lnSpc>
            </a:pPr>
            <a:r>
              <a:rPr lang="en-US" sz="1600" u="sng" dirty="0">
                <a:solidFill>
                  <a:srgbClr val="2683C6">
                    <a:lumMod val="75000"/>
                  </a:srgbClr>
                </a:solidFill>
                <a:latin typeface="Akrobat Black" panose="00000A00000000000000" pitchFamily="50" charset="0"/>
              </a:rPr>
              <a:t>Twitter: 20 accounts; 5,832 followers</a:t>
            </a:r>
          </a:p>
          <a:p>
            <a:pPr marL="285750" lvl="0" indent="-285750">
              <a:lnSpc>
                <a:spcPct val="125000"/>
              </a:lnSpc>
              <a:buFont typeface="Arial" panose="020B0604020202020204" pitchFamily="34" charset="0"/>
              <a:buChar char="•"/>
            </a:pPr>
            <a:r>
              <a:rPr lang="en-US" sz="1600" dirty="0">
                <a:solidFill>
                  <a:srgbClr val="2683C6">
                    <a:lumMod val="75000"/>
                  </a:srgbClr>
                </a:solidFill>
                <a:latin typeface="Akrobat Black" panose="00000A00000000000000" pitchFamily="50" charset="0"/>
              </a:rPr>
              <a:t>Develop 200+ engaging and creative posts to drive user engagement, increase social media following on Twitter, promote SBVC programs, application, retention and student success, and drive traffic to the SBVC website.</a:t>
            </a:r>
            <a:endParaRPr lang="en-US" sz="1600" u="sng" dirty="0">
              <a:solidFill>
                <a:srgbClr val="2683C6">
                  <a:lumMod val="75000"/>
                </a:srgbClr>
              </a:solidFill>
              <a:latin typeface="Akrobat Black" panose="00000A00000000000000" pitchFamily="50" charset="0"/>
            </a:endParaRPr>
          </a:p>
          <a:p>
            <a:pPr marL="285750" lvl="0" indent="-285750">
              <a:lnSpc>
                <a:spcPct val="125000"/>
              </a:lnSpc>
              <a:buFont typeface="Arial" panose="020B0604020202020204" pitchFamily="34" charset="0"/>
              <a:buChar char="•"/>
            </a:pPr>
            <a:endParaRPr lang="en-US" sz="1600" dirty="0">
              <a:solidFill>
                <a:srgbClr val="2683C6">
                  <a:lumMod val="75000"/>
                </a:srgbClr>
              </a:solidFill>
              <a:latin typeface="Akrobat Black" panose="00000A00000000000000" pitchFamily="50" charset="0"/>
            </a:endParaRPr>
          </a:p>
        </p:txBody>
      </p:sp>
      <p:pic>
        <p:nvPicPr>
          <p:cNvPr id="7" name="Picture 6" descr="A close up of a sign&#10;&#10;Description automatically generated">
            <a:extLst>
              <a:ext uri="{FF2B5EF4-FFF2-40B4-BE49-F238E27FC236}">
                <a16:creationId xmlns:a16="http://schemas.microsoft.com/office/drawing/2014/main" id="{70114363-A5BB-45DC-98D0-A538D99507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891759"/>
            <a:ext cx="1935648" cy="560881"/>
          </a:xfrm>
          <a:prstGeom prst="rect">
            <a:avLst/>
          </a:prstGeom>
        </p:spPr>
      </p:pic>
    </p:spTree>
    <p:extLst>
      <p:ext uri="{BB962C8B-B14F-4D97-AF65-F5344CB8AC3E}">
        <p14:creationId xmlns:p14="http://schemas.microsoft.com/office/powerpoint/2010/main" val="8346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F0E6631-0F79-496A-B71B-28F1B7AF5124}"/>
              </a:ext>
            </a:extLst>
          </p:cNvPr>
          <p:cNvSpPr/>
          <p:nvPr/>
        </p:nvSpPr>
        <p:spPr>
          <a:xfrm>
            <a:off x="1" y="0"/>
            <a:ext cx="12192000" cy="685800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2971801" y="4419600"/>
            <a:ext cx="32766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57201" y="304800"/>
            <a:ext cx="11277600" cy="636072"/>
          </a:xfrm>
          <a:prstGeom prst="rect">
            <a:avLst/>
          </a:prstGeom>
          <a:solidFill>
            <a:schemeClr val="accent2">
              <a:lumMod val="75000"/>
              <a:alpha val="0"/>
            </a:schemeClr>
          </a:solidFill>
        </p:spPr>
        <p:txBody>
          <a:bodyPr wrap="square" rtlCol="0">
            <a:spAutoFit/>
          </a:bodyPr>
          <a:lstStyle/>
          <a:p>
            <a:pPr>
              <a:lnSpc>
                <a:spcPct val="125000"/>
              </a:lnSpc>
            </a:pPr>
            <a:r>
              <a:rPr lang="fr-FR" sz="3200" dirty="0" err="1">
                <a:solidFill>
                  <a:schemeClr val="accent2">
                    <a:lumMod val="75000"/>
                  </a:schemeClr>
                </a:solidFill>
                <a:latin typeface="Akrobat Black" panose="00000A00000000000000" pitchFamily="50" charset="0"/>
              </a:rPr>
              <a:t>Strategy</a:t>
            </a:r>
            <a:r>
              <a:rPr lang="fr-FR" sz="3200" dirty="0">
                <a:solidFill>
                  <a:schemeClr val="accent2">
                    <a:lumMod val="75000"/>
                  </a:schemeClr>
                </a:solidFill>
                <a:latin typeface="Akrobat Black" panose="00000A00000000000000" pitchFamily="50" charset="0"/>
              </a:rPr>
              <a:t> 3: Social Media Audience Expansion &amp; Engagement </a:t>
            </a:r>
            <a:endParaRPr lang="en-US" sz="3200" dirty="0">
              <a:solidFill>
                <a:schemeClr val="accent2">
                  <a:lumMod val="75000"/>
                </a:schemeClr>
              </a:solidFill>
              <a:latin typeface="Akrobat Black" panose="00000A00000000000000" pitchFamily="50" charset="0"/>
            </a:endParaRPr>
          </a:p>
        </p:txBody>
      </p:sp>
      <p:sp>
        <p:nvSpPr>
          <p:cNvPr id="2" name="Rectangle 1">
            <a:extLst>
              <a:ext uri="{FF2B5EF4-FFF2-40B4-BE49-F238E27FC236}">
                <a16:creationId xmlns:a16="http://schemas.microsoft.com/office/drawing/2014/main" id="{2E0944EE-240B-4F3B-8F77-7238834C8D73}"/>
              </a:ext>
            </a:extLst>
          </p:cNvPr>
          <p:cNvSpPr/>
          <p:nvPr/>
        </p:nvSpPr>
        <p:spPr>
          <a:xfrm>
            <a:off x="457200" y="990600"/>
            <a:ext cx="10553700" cy="3249608"/>
          </a:xfrm>
          <a:prstGeom prst="rect">
            <a:avLst/>
          </a:prstGeom>
        </p:spPr>
        <p:txBody>
          <a:bodyPr wrap="square">
            <a:spAutoFit/>
          </a:bodyPr>
          <a:lstStyle/>
          <a:p>
            <a:pPr lvl="0">
              <a:lnSpc>
                <a:spcPct val="125000"/>
              </a:lnSpc>
            </a:pPr>
            <a:r>
              <a:rPr lang="en-US" dirty="0">
                <a:solidFill>
                  <a:srgbClr val="2683C6">
                    <a:lumMod val="75000"/>
                  </a:srgbClr>
                </a:solidFill>
                <a:latin typeface="Akrobat Black" panose="00000A00000000000000" pitchFamily="50" charset="0"/>
              </a:rPr>
              <a:t>Strategy Goals, 2018-2019:</a:t>
            </a:r>
          </a:p>
          <a:p>
            <a:pPr lvl="0">
              <a:lnSpc>
                <a:spcPct val="125000"/>
              </a:lnSpc>
            </a:pPr>
            <a:r>
              <a:rPr lang="en-US" u="sng" dirty="0">
                <a:solidFill>
                  <a:srgbClr val="2683C6">
                    <a:lumMod val="75000"/>
                  </a:srgbClr>
                </a:solidFill>
                <a:latin typeface="Akrobat Black" panose="00000A00000000000000" pitchFamily="50" charset="0"/>
              </a:rPr>
              <a:t>Snapchat: 1 account; 574 followers</a:t>
            </a:r>
          </a:p>
          <a:p>
            <a:pPr marL="285750" lvl="0" indent="-285750">
              <a:lnSpc>
                <a:spcPct val="125000"/>
              </a:lnSpc>
              <a:buFont typeface="Arial" panose="020B0604020202020204" pitchFamily="34" charset="0"/>
              <a:buChar char="•"/>
            </a:pPr>
            <a:r>
              <a:rPr lang="en-US" sz="1600" dirty="0">
                <a:solidFill>
                  <a:srgbClr val="2683C6">
                    <a:lumMod val="75000"/>
                  </a:srgbClr>
                </a:solidFill>
                <a:latin typeface="Akrobat Black" panose="00000A00000000000000" pitchFamily="50" charset="0"/>
              </a:rPr>
              <a:t>Develop 200+ engaging and creative stories to drive user engagement, increase social media following on Snapchat, promote SBVC programs, application, retention and student success, and drive traffic to the SBVC website.</a:t>
            </a:r>
          </a:p>
          <a:p>
            <a:pPr lvl="0">
              <a:lnSpc>
                <a:spcPct val="125000"/>
              </a:lnSpc>
            </a:pPr>
            <a:r>
              <a:rPr lang="en-US" u="sng" dirty="0">
                <a:solidFill>
                  <a:srgbClr val="2683C6">
                    <a:lumMod val="75000"/>
                  </a:srgbClr>
                </a:solidFill>
                <a:latin typeface="Akrobat Black" panose="00000A00000000000000" pitchFamily="50" charset="0"/>
              </a:rPr>
              <a:t>Google Plus: 3 accounts; 262 followers</a:t>
            </a:r>
          </a:p>
          <a:p>
            <a:pPr marL="285750" lvl="0" indent="-285750">
              <a:lnSpc>
                <a:spcPct val="125000"/>
              </a:lnSpc>
              <a:buFont typeface="Arial" panose="020B0604020202020204" pitchFamily="34" charset="0"/>
              <a:buChar char="•"/>
            </a:pPr>
            <a:r>
              <a:rPr lang="en-US" sz="1600" dirty="0">
                <a:solidFill>
                  <a:srgbClr val="2683C6">
                    <a:lumMod val="75000"/>
                  </a:srgbClr>
                </a:solidFill>
                <a:latin typeface="Akrobat Black" panose="00000A00000000000000" pitchFamily="50" charset="0"/>
              </a:rPr>
              <a:t>Develop 25+ engaging and creative posts to drive user engagement, increase social media following on Google Plus, promote SBVC programs, application, retention and student success, and drive traffic to the SBVC website.</a:t>
            </a:r>
          </a:p>
          <a:p>
            <a:pPr lvl="0">
              <a:lnSpc>
                <a:spcPct val="125000"/>
              </a:lnSpc>
            </a:pPr>
            <a:r>
              <a:rPr lang="en-US" sz="1600" u="sng" dirty="0">
                <a:solidFill>
                  <a:srgbClr val="2683C6">
                    <a:lumMod val="75000"/>
                  </a:srgbClr>
                </a:solidFill>
                <a:latin typeface="Akrobat Black" panose="00000A00000000000000" pitchFamily="50" charset="0"/>
              </a:rPr>
              <a:t>YouTube: 2 accounts; 64 followers</a:t>
            </a:r>
          </a:p>
          <a:p>
            <a:pPr marL="285750" lvl="0" indent="-285750">
              <a:lnSpc>
                <a:spcPct val="125000"/>
              </a:lnSpc>
              <a:buFont typeface="Arial" panose="020B0604020202020204" pitchFamily="34" charset="0"/>
              <a:buChar char="•"/>
            </a:pPr>
            <a:r>
              <a:rPr lang="en-US" sz="1600" dirty="0">
                <a:solidFill>
                  <a:srgbClr val="2683C6">
                    <a:lumMod val="75000"/>
                  </a:srgbClr>
                </a:solidFill>
                <a:latin typeface="Akrobat Black" panose="00000A00000000000000" pitchFamily="50" charset="0"/>
              </a:rPr>
              <a:t>Develop 5-10 engaging videos to drive user engagement, increase subscriber base on YouTube, promote SBVC programs, application, retention and student success, and drive traffic to the SBVC website.</a:t>
            </a:r>
          </a:p>
        </p:txBody>
      </p:sp>
      <p:pic>
        <p:nvPicPr>
          <p:cNvPr id="7" name="Picture 6" descr="A close up of a sign&#10;&#10;Description automatically generated">
            <a:extLst>
              <a:ext uri="{FF2B5EF4-FFF2-40B4-BE49-F238E27FC236}">
                <a16:creationId xmlns:a16="http://schemas.microsoft.com/office/drawing/2014/main" id="{70114363-A5BB-45DC-98D0-A538D99507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891759"/>
            <a:ext cx="1935648" cy="560881"/>
          </a:xfrm>
          <a:prstGeom prst="rect">
            <a:avLst/>
          </a:prstGeom>
        </p:spPr>
      </p:pic>
    </p:spTree>
    <p:extLst>
      <p:ext uri="{BB962C8B-B14F-4D97-AF65-F5344CB8AC3E}">
        <p14:creationId xmlns:p14="http://schemas.microsoft.com/office/powerpoint/2010/main" val="1332765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F0E6631-0F79-496A-B71B-28F1B7AF5124}"/>
              </a:ext>
            </a:extLst>
          </p:cNvPr>
          <p:cNvSpPr/>
          <p:nvPr/>
        </p:nvSpPr>
        <p:spPr>
          <a:xfrm>
            <a:off x="1" y="0"/>
            <a:ext cx="12192000" cy="685800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2971801" y="4419600"/>
            <a:ext cx="32766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57201" y="304800"/>
            <a:ext cx="11277600" cy="636072"/>
          </a:xfrm>
          <a:prstGeom prst="rect">
            <a:avLst/>
          </a:prstGeom>
          <a:solidFill>
            <a:schemeClr val="accent2">
              <a:lumMod val="75000"/>
              <a:alpha val="0"/>
            </a:schemeClr>
          </a:solidFill>
        </p:spPr>
        <p:txBody>
          <a:bodyPr wrap="square" rtlCol="0">
            <a:spAutoFit/>
          </a:bodyPr>
          <a:lstStyle/>
          <a:p>
            <a:pPr>
              <a:lnSpc>
                <a:spcPct val="125000"/>
              </a:lnSpc>
            </a:pPr>
            <a:r>
              <a:rPr lang="en-US" sz="3200" dirty="0">
                <a:solidFill>
                  <a:schemeClr val="accent2">
                    <a:lumMod val="75000"/>
                  </a:schemeClr>
                </a:solidFill>
                <a:latin typeface="Akrobat Black" panose="00000A00000000000000" pitchFamily="50" charset="0"/>
              </a:rPr>
              <a:t>Strategy 4: Website Optimization for Enrollment Growth &amp; Retention </a:t>
            </a:r>
          </a:p>
        </p:txBody>
      </p:sp>
      <p:sp>
        <p:nvSpPr>
          <p:cNvPr id="2" name="Rectangle 1">
            <a:extLst>
              <a:ext uri="{FF2B5EF4-FFF2-40B4-BE49-F238E27FC236}">
                <a16:creationId xmlns:a16="http://schemas.microsoft.com/office/drawing/2014/main" id="{2E0944EE-240B-4F3B-8F77-7238834C8D73}"/>
              </a:ext>
            </a:extLst>
          </p:cNvPr>
          <p:cNvSpPr/>
          <p:nvPr/>
        </p:nvSpPr>
        <p:spPr>
          <a:xfrm>
            <a:off x="457201" y="1085503"/>
            <a:ext cx="10553700" cy="4655121"/>
          </a:xfrm>
          <a:prstGeom prst="rect">
            <a:avLst/>
          </a:prstGeom>
        </p:spPr>
        <p:txBody>
          <a:bodyPr wrap="square">
            <a:spAutoFit/>
          </a:bodyPr>
          <a:lstStyle/>
          <a:p>
            <a:pPr lvl="0">
              <a:lnSpc>
                <a:spcPct val="125000"/>
              </a:lnSpc>
            </a:pPr>
            <a:r>
              <a:rPr lang="en-US" sz="2400" dirty="0">
                <a:solidFill>
                  <a:srgbClr val="2683C6">
                    <a:lumMod val="75000"/>
                  </a:srgbClr>
                </a:solidFill>
                <a:latin typeface="Akrobat Black" panose="00000A00000000000000" pitchFamily="50" charset="0"/>
              </a:rPr>
              <a:t>The department is the primary manager and editor of content on the college’s website and mobile app. The college receives approximately 3,000,000 views by 700,000-800,000 visitors per year, out of which approximately 95% are first-time visits. The college website is updated multiple times on a daily basis to accommodate the communications and promotional needs of the campus, resulting in over 4,000 edits per academic year. However, because of the website’s excessive complexity and lack of mobile optimization, it requires a significant amount of maintenance and content optimization to make its interface more responsive, intuitive, and user-friendly (and less frustrating), thus improving the college’s ability to attract new student applicants and retain existing students.</a:t>
            </a:r>
          </a:p>
        </p:txBody>
      </p:sp>
      <p:pic>
        <p:nvPicPr>
          <p:cNvPr id="8" name="Picture 7" descr="A close up of a sign&#10;&#10;Description automatically generated">
            <a:extLst>
              <a:ext uri="{FF2B5EF4-FFF2-40B4-BE49-F238E27FC236}">
                <a16:creationId xmlns:a16="http://schemas.microsoft.com/office/drawing/2014/main" id="{4BD69153-3AE8-42D8-9917-E05E08CC9B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891759"/>
            <a:ext cx="1935648" cy="560881"/>
          </a:xfrm>
          <a:prstGeom prst="rect">
            <a:avLst/>
          </a:prstGeom>
        </p:spPr>
      </p:pic>
    </p:spTree>
    <p:extLst>
      <p:ext uri="{BB962C8B-B14F-4D97-AF65-F5344CB8AC3E}">
        <p14:creationId xmlns:p14="http://schemas.microsoft.com/office/powerpoint/2010/main" val="4218923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F0E6631-0F79-496A-B71B-28F1B7AF5124}"/>
              </a:ext>
            </a:extLst>
          </p:cNvPr>
          <p:cNvSpPr/>
          <p:nvPr/>
        </p:nvSpPr>
        <p:spPr>
          <a:xfrm>
            <a:off x="1" y="0"/>
            <a:ext cx="12192000" cy="685800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2971801" y="4419600"/>
            <a:ext cx="32766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57201" y="304800"/>
            <a:ext cx="11277600" cy="636072"/>
          </a:xfrm>
          <a:prstGeom prst="rect">
            <a:avLst/>
          </a:prstGeom>
          <a:solidFill>
            <a:schemeClr val="accent2">
              <a:lumMod val="75000"/>
              <a:alpha val="0"/>
            </a:schemeClr>
          </a:solidFill>
        </p:spPr>
        <p:txBody>
          <a:bodyPr wrap="square" rtlCol="0">
            <a:spAutoFit/>
          </a:bodyPr>
          <a:lstStyle/>
          <a:p>
            <a:pPr>
              <a:lnSpc>
                <a:spcPct val="125000"/>
              </a:lnSpc>
            </a:pPr>
            <a:r>
              <a:rPr lang="en-US" sz="3200" dirty="0">
                <a:solidFill>
                  <a:schemeClr val="accent2">
                    <a:lumMod val="75000"/>
                  </a:schemeClr>
                </a:solidFill>
                <a:latin typeface="Akrobat Black" panose="00000A00000000000000" pitchFamily="50" charset="0"/>
              </a:rPr>
              <a:t>Strategy 4: Website Optimization for Enrollment Growth &amp; Retention </a:t>
            </a:r>
          </a:p>
        </p:txBody>
      </p:sp>
      <p:sp>
        <p:nvSpPr>
          <p:cNvPr id="2" name="Rectangle 1">
            <a:extLst>
              <a:ext uri="{FF2B5EF4-FFF2-40B4-BE49-F238E27FC236}">
                <a16:creationId xmlns:a16="http://schemas.microsoft.com/office/drawing/2014/main" id="{2E0944EE-240B-4F3B-8F77-7238834C8D73}"/>
              </a:ext>
            </a:extLst>
          </p:cNvPr>
          <p:cNvSpPr/>
          <p:nvPr/>
        </p:nvSpPr>
        <p:spPr>
          <a:xfrm>
            <a:off x="533400" y="939879"/>
            <a:ext cx="10553700" cy="3172663"/>
          </a:xfrm>
          <a:prstGeom prst="rect">
            <a:avLst/>
          </a:prstGeom>
        </p:spPr>
        <p:txBody>
          <a:bodyPr wrap="square">
            <a:spAutoFit/>
          </a:bodyPr>
          <a:lstStyle/>
          <a:p>
            <a:pPr lvl="0">
              <a:lnSpc>
                <a:spcPct val="125000"/>
              </a:lnSpc>
            </a:pPr>
            <a:r>
              <a:rPr lang="en-US" dirty="0">
                <a:solidFill>
                  <a:srgbClr val="2683C6">
                    <a:lumMod val="75000"/>
                  </a:srgbClr>
                </a:solidFill>
                <a:latin typeface="Akrobat Black" panose="00000A00000000000000" pitchFamily="50" charset="0"/>
              </a:rPr>
              <a:t>Strategy Goals, 2018-2019:</a:t>
            </a:r>
          </a:p>
          <a:p>
            <a:pPr marL="285750" lvl="0" indent="-285750">
              <a:lnSpc>
                <a:spcPct val="125000"/>
              </a:lnSpc>
              <a:buFont typeface="Arial" panose="020B0604020202020204" pitchFamily="34" charset="0"/>
              <a:buChar char="•"/>
            </a:pPr>
            <a:r>
              <a:rPr lang="en-US" sz="1600" dirty="0">
                <a:solidFill>
                  <a:srgbClr val="2683C6">
                    <a:lumMod val="75000"/>
                  </a:srgbClr>
                </a:solidFill>
                <a:latin typeface="Akrobat Black" panose="00000A00000000000000" pitchFamily="50" charset="0"/>
              </a:rPr>
              <a:t>Post 240+ website graphics and banners to improve user navigation and inform users about college programs, events, and facilitate the applications and registration process;</a:t>
            </a:r>
          </a:p>
          <a:p>
            <a:pPr marL="285750" lvl="0" indent="-285750">
              <a:lnSpc>
                <a:spcPct val="125000"/>
              </a:lnSpc>
              <a:buFont typeface="Arial" panose="020B0604020202020204" pitchFamily="34" charset="0"/>
              <a:buChar char="•"/>
            </a:pPr>
            <a:r>
              <a:rPr lang="en-US" sz="1600" dirty="0">
                <a:solidFill>
                  <a:srgbClr val="2683C6">
                    <a:lumMod val="75000"/>
                  </a:srgbClr>
                </a:solidFill>
                <a:latin typeface="Akrobat Black" panose="00000A00000000000000" pitchFamily="50" charset="0"/>
              </a:rPr>
              <a:t>Post all press release and news content on the website to improve search engine optimization and promote SBVC to all internal and external users;</a:t>
            </a:r>
          </a:p>
          <a:p>
            <a:pPr marL="285750" lvl="0" indent="-285750">
              <a:lnSpc>
                <a:spcPct val="125000"/>
              </a:lnSpc>
              <a:buFont typeface="Arial" panose="020B0604020202020204" pitchFamily="34" charset="0"/>
              <a:buChar char="•"/>
            </a:pPr>
            <a:r>
              <a:rPr lang="en-US" sz="1600" dirty="0">
                <a:solidFill>
                  <a:srgbClr val="2683C6">
                    <a:lumMod val="75000"/>
                  </a:srgbClr>
                </a:solidFill>
                <a:latin typeface="Akrobat Black" panose="00000A00000000000000" pitchFamily="50" charset="0"/>
              </a:rPr>
              <a:t>Make all necessary edits to improve website legibility and usability, reducing quantities of unnecessary text, reducing click paths, and streamlining calls-to-action;</a:t>
            </a:r>
          </a:p>
          <a:p>
            <a:pPr marL="285750" lvl="0" indent="-285750">
              <a:lnSpc>
                <a:spcPct val="125000"/>
              </a:lnSpc>
              <a:buFont typeface="Arial" panose="020B0604020202020204" pitchFamily="34" charset="0"/>
              <a:buChar char="•"/>
            </a:pPr>
            <a:r>
              <a:rPr lang="en-US" sz="1600" dirty="0">
                <a:solidFill>
                  <a:srgbClr val="2683C6">
                    <a:lumMod val="75000"/>
                  </a:srgbClr>
                </a:solidFill>
                <a:latin typeface="Akrobat Black" panose="00000A00000000000000" pitchFamily="50" charset="0"/>
              </a:rPr>
              <a:t>Develop and integrate a “custom viewbook” into the website that streamlines the student prospecting process, improves the website’s usability and user engagement;</a:t>
            </a:r>
          </a:p>
          <a:p>
            <a:pPr marL="285750" lvl="0" indent="-285750">
              <a:lnSpc>
                <a:spcPct val="125000"/>
              </a:lnSpc>
              <a:buFont typeface="Arial" panose="020B0604020202020204" pitchFamily="34" charset="0"/>
              <a:buChar char="•"/>
            </a:pPr>
            <a:r>
              <a:rPr lang="en-US" sz="1600" dirty="0">
                <a:solidFill>
                  <a:srgbClr val="2683C6">
                    <a:lumMod val="75000"/>
                  </a:srgbClr>
                </a:solidFill>
                <a:latin typeface="Akrobat Black" panose="00000A00000000000000" pitchFamily="50" charset="0"/>
              </a:rPr>
              <a:t>Develop a functional, mobile-optimized landing page in preparation for a complete website redesign in the near future. </a:t>
            </a:r>
          </a:p>
        </p:txBody>
      </p:sp>
      <p:pic>
        <p:nvPicPr>
          <p:cNvPr id="7" name="Picture 6" descr="A close up of a sign&#10;&#10;Description automatically generated">
            <a:extLst>
              <a:ext uri="{FF2B5EF4-FFF2-40B4-BE49-F238E27FC236}">
                <a16:creationId xmlns:a16="http://schemas.microsoft.com/office/drawing/2014/main" id="{CB0C14FA-4D25-4A89-BFE7-C0B289F248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891759"/>
            <a:ext cx="1935648" cy="560881"/>
          </a:xfrm>
          <a:prstGeom prst="rect">
            <a:avLst/>
          </a:prstGeom>
        </p:spPr>
      </p:pic>
    </p:spTree>
    <p:extLst>
      <p:ext uri="{BB962C8B-B14F-4D97-AF65-F5344CB8AC3E}">
        <p14:creationId xmlns:p14="http://schemas.microsoft.com/office/powerpoint/2010/main" val="3789876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TextBox 17"/>
          <p:cNvSpPr txBox="1"/>
          <p:nvPr/>
        </p:nvSpPr>
        <p:spPr>
          <a:xfrm>
            <a:off x="312002" y="229804"/>
            <a:ext cx="11422798" cy="2712719"/>
          </a:xfrm>
          <a:prstGeom prst="rect">
            <a:avLst/>
          </a:prstGeom>
        </p:spPr>
        <p:txBody>
          <a:bodyPr vert="horz" lIns="91440" tIns="45720" rIns="91440" bIns="45720" rtlCol="0" anchor="t">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000" b="0" i="0" u="none" strike="noStrike" kern="1200" cap="none" spc="100" normalizeH="0" baseline="0" noProof="0" dirty="0">
                <a:ln>
                  <a:noFill/>
                </a:ln>
                <a:solidFill>
                  <a:prstClr val="black"/>
                </a:solidFill>
                <a:effectLst/>
                <a:uLnTx/>
                <a:uFillTx/>
                <a:latin typeface="Akrobat" panose="00000600000000000000" pitchFamily="50" charset="0"/>
                <a:ea typeface="+mn-ea"/>
                <a:cs typeface="+mn-cs"/>
              </a:rPr>
              <a:t>2018-19 </a:t>
            </a:r>
            <a:r>
              <a:rPr kumimoji="0" lang="en-US" sz="4000" b="0" i="0" u="none" strike="noStrike" kern="1200" cap="none" spc="100" normalizeH="0" baseline="0" noProof="0" dirty="0">
                <a:ln>
                  <a:noFill/>
                </a:ln>
                <a:solidFill>
                  <a:prstClr val="black"/>
                </a:solidFill>
                <a:effectLst/>
                <a:uLnTx/>
                <a:uFillTx/>
                <a:latin typeface="Akrobat Black" panose="00000A00000000000000" pitchFamily="50" charset="0"/>
                <a:ea typeface="+mn-ea"/>
                <a:cs typeface="+mn-cs"/>
              </a:rPr>
              <a:t>MARKETING PLAN RESULTS</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800" b="0" i="0" u="none" strike="noStrike" kern="1200" cap="none" spc="100" normalizeH="0" baseline="0" noProof="0" dirty="0">
                <a:ln>
                  <a:noFill/>
                </a:ln>
                <a:solidFill>
                  <a:prstClr val="black"/>
                </a:solidFill>
                <a:effectLst/>
                <a:uLnTx/>
                <a:uFillTx/>
                <a:latin typeface="Akrobat" panose="00000600000000000000" pitchFamily="50" charset="0"/>
                <a:ea typeface="+mn-ea"/>
                <a:cs typeface="+mn-cs"/>
              </a:rPr>
              <a:t>JULY 2018 - MARCH 2019</a:t>
            </a:r>
          </a:p>
        </p:txBody>
      </p:sp>
      <p:sp>
        <p:nvSpPr>
          <p:cNvPr id="10" name="TextBox 9">
            <a:extLst>
              <a:ext uri="{FF2B5EF4-FFF2-40B4-BE49-F238E27FC236}">
                <a16:creationId xmlns:a16="http://schemas.microsoft.com/office/drawing/2014/main" id="{B86CD0D9-3565-4EBB-92C4-67AD01DE0E0F}"/>
              </a:ext>
            </a:extLst>
          </p:cNvPr>
          <p:cNvSpPr txBox="1"/>
          <p:nvPr/>
        </p:nvSpPr>
        <p:spPr>
          <a:xfrm>
            <a:off x="1070401" y="1498586"/>
            <a:ext cx="10051198" cy="2712718"/>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800" b="0" i="0" u="none" strike="noStrike" kern="1200" cap="none" spc="100" normalizeH="0" baseline="0" noProof="0" dirty="0">
                <a:ln>
                  <a:noFill/>
                </a:ln>
                <a:solidFill>
                  <a:prstClr val="black"/>
                </a:solidFill>
                <a:effectLst/>
                <a:uLnTx/>
                <a:uFillTx/>
                <a:latin typeface="Akrobat" panose="00000600000000000000" pitchFamily="50" charset="0"/>
                <a:ea typeface="+mn-ea"/>
                <a:cs typeface="+mn-cs"/>
              </a:rPr>
              <a:t>PAID MEDIA</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800" b="0" i="0" u="none" strike="noStrike" kern="1200" cap="none" spc="100" normalizeH="0" baseline="0" noProof="0" dirty="0">
                <a:ln>
                  <a:noFill/>
                </a:ln>
                <a:solidFill>
                  <a:srgbClr val="5B9BD5">
                    <a:lumMod val="50000"/>
                  </a:srgbClr>
                </a:solidFill>
                <a:effectLst/>
                <a:uLnTx/>
                <a:uFillTx/>
                <a:latin typeface="Akrobat Black" panose="00000A00000000000000" pitchFamily="50" charset="0"/>
                <a:ea typeface="+mn-ea"/>
                <a:cs typeface="+mn-cs"/>
              </a:rPr>
              <a:t>7,384,423+ </a:t>
            </a:r>
            <a:r>
              <a:rPr kumimoji="0" lang="en-US" sz="2800" b="0" i="0" u="none" strike="noStrike" kern="1200" cap="none" spc="100" normalizeH="0" baseline="0" noProof="0" dirty="0">
                <a:ln>
                  <a:noFill/>
                </a:ln>
                <a:solidFill>
                  <a:prstClr val="black"/>
                </a:solidFill>
                <a:effectLst/>
                <a:uLnTx/>
                <a:uFillTx/>
                <a:latin typeface="Akrobat Black" panose="00000A00000000000000" pitchFamily="50" charset="0"/>
                <a:ea typeface="+mn-ea"/>
                <a:cs typeface="+mn-cs"/>
              </a:rPr>
              <a:t>AD IMPRESSIONS</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800" b="0" i="0" u="none" strike="noStrike" kern="1200" cap="none" spc="100" normalizeH="0" baseline="0" noProof="0" dirty="0">
                <a:ln>
                  <a:noFill/>
                </a:ln>
                <a:solidFill>
                  <a:srgbClr val="5B9BD5">
                    <a:lumMod val="50000"/>
                  </a:srgbClr>
                </a:solidFill>
                <a:effectLst/>
                <a:uLnTx/>
                <a:uFillTx/>
                <a:latin typeface="Akrobat Black" panose="00000A00000000000000" pitchFamily="50" charset="0"/>
                <a:ea typeface="+mn-ea"/>
                <a:cs typeface="+mn-cs"/>
              </a:rPr>
              <a:t>398,880+ </a:t>
            </a:r>
            <a:r>
              <a:rPr kumimoji="0" lang="en-US" sz="2800" b="0" i="0" u="none" strike="noStrike" kern="1200" cap="none" spc="100" normalizeH="0" baseline="0" noProof="0" dirty="0">
                <a:ln>
                  <a:noFill/>
                </a:ln>
                <a:solidFill>
                  <a:prstClr val="black"/>
                </a:solidFill>
                <a:effectLst/>
                <a:uLnTx/>
                <a:uFillTx/>
                <a:latin typeface="Akrobat Black" panose="00000A00000000000000" pitchFamily="50" charset="0"/>
                <a:ea typeface="+mn-ea"/>
                <a:cs typeface="+mn-cs"/>
              </a:rPr>
              <a:t>VIDEO VIEWS</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800" b="0" i="0" u="none" strike="noStrike" kern="1200" cap="none" spc="100" normalizeH="0" baseline="0" noProof="0" dirty="0">
                <a:ln>
                  <a:noFill/>
                </a:ln>
                <a:solidFill>
                  <a:srgbClr val="5B9BD5">
                    <a:lumMod val="50000"/>
                  </a:srgbClr>
                </a:solidFill>
                <a:effectLst/>
                <a:uLnTx/>
                <a:uFillTx/>
                <a:latin typeface="Akrobat Black" panose="00000A00000000000000" pitchFamily="50" charset="0"/>
                <a:ea typeface="+mn-ea"/>
                <a:cs typeface="+mn-cs"/>
              </a:rPr>
              <a:t>121,869+ </a:t>
            </a:r>
            <a:r>
              <a:rPr kumimoji="0" lang="en-US" sz="2800" b="0" i="0" u="none" strike="noStrike" kern="1200" cap="none" spc="100" normalizeH="0" baseline="0" noProof="0" dirty="0">
                <a:ln>
                  <a:noFill/>
                </a:ln>
                <a:solidFill>
                  <a:prstClr val="black"/>
                </a:solidFill>
                <a:effectLst/>
                <a:uLnTx/>
                <a:uFillTx/>
                <a:latin typeface="Akrobat Black" panose="00000A00000000000000" pitchFamily="50" charset="0"/>
                <a:ea typeface="+mn-ea"/>
                <a:cs typeface="+mn-cs"/>
              </a:rPr>
              <a:t>ENGAGEMENTS</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800" b="0" i="0" u="none" strike="noStrike" kern="1200" cap="none" spc="100" normalizeH="0" baseline="0" noProof="0" dirty="0">
                <a:ln>
                  <a:noFill/>
                </a:ln>
                <a:solidFill>
                  <a:srgbClr val="5B9BD5">
                    <a:lumMod val="50000"/>
                  </a:srgbClr>
                </a:solidFill>
                <a:effectLst/>
                <a:uLnTx/>
                <a:uFillTx/>
                <a:latin typeface="Akrobat Black" panose="00000A00000000000000" pitchFamily="50" charset="0"/>
                <a:ea typeface="+mn-ea"/>
                <a:cs typeface="+mn-cs"/>
              </a:rPr>
              <a:t>66,124+ </a:t>
            </a:r>
            <a:r>
              <a:rPr kumimoji="0" lang="en-US" sz="2800" b="0" i="0" u="none" strike="noStrike" kern="1200" cap="none" spc="100" normalizeH="0" baseline="0" noProof="0" dirty="0">
                <a:ln>
                  <a:noFill/>
                </a:ln>
                <a:solidFill>
                  <a:prstClr val="black"/>
                </a:solidFill>
                <a:effectLst/>
                <a:uLnTx/>
                <a:uFillTx/>
                <a:latin typeface="Akrobat Black" panose="00000A00000000000000" pitchFamily="50" charset="0"/>
                <a:ea typeface="+mn-ea"/>
                <a:cs typeface="+mn-cs"/>
              </a:rPr>
              <a:t>CLICKS TO WEBSITE</a:t>
            </a: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2800" b="0" i="0" u="none" strike="noStrike" kern="1200" cap="none" spc="100" normalizeH="0" baseline="0" noProof="0" dirty="0">
              <a:ln>
                <a:noFill/>
              </a:ln>
              <a:solidFill>
                <a:prstClr val="black"/>
              </a:solidFill>
              <a:effectLst/>
              <a:uLnTx/>
              <a:uFillTx/>
              <a:latin typeface="Akrobat Black" panose="00000A00000000000000" pitchFamily="50" charset="0"/>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2800" b="0" i="0" u="none" strike="noStrike" kern="1200" cap="none" spc="100" normalizeH="0" baseline="0" noProof="0" dirty="0">
              <a:ln>
                <a:noFill/>
              </a:ln>
              <a:solidFill>
                <a:prstClr val="black"/>
              </a:solidFill>
              <a:effectLst/>
              <a:uLnTx/>
              <a:uFillTx/>
              <a:latin typeface="Akrobat Black" panose="00000A00000000000000" pitchFamily="50" charset="0"/>
              <a:ea typeface="+mn-ea"/>
              <a:cs typeface="+mn-cs"/>
            </a:endParaRPr>
          </a:p>
        </p:txBody>
      </p:sp>
      <p:sp>
        <p:nvSpPr>
          <p:cNvPr id="11" name="TextBox 10">
            <a:extLst>
              <a:ext uri="{FF2B5EF4-FFF2-40B4-BE49-F238E27FC236}">
                <a16:creationId xmlns:a16="http://schemas.microsoft.com/office/drawing/2014/main" id="{66CBC832-8089-44B7-B6A7-6B2A0409BC9A}"/>
              </a:ext>
            </a:extLst>
          </p:cNvPr>
          <p:cNvSpPr txBox="1"/>
          <p:nvPr/>
        </p:nvSpPr>
        <p:spPr>
          <a:xfrm>
            <a:off x="1070401" y="3915478"/>
            <a:ext cx="10051198" cy="2712718"/>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800" b="0" i="0" u="none" strike="noStrike" kern="1200" cap="none" spc="100" normalizeH="0" baseline="0" noProof="0" dirty="0">
                <a:ln>
                  <a:noFill/>
                </a:ln>
                <a:solidFill>
                  <a:prstClr val="black"/>
                </a:solidFill>
                <a:effectLst/>
                <a:uLnTx/>
                <a:uFillTx/>
                <a:latin typeface="Akrobat" panose="00000600000000000000" pitchFamily="50" charset="0"/>
                <a:ea typeface="+mn-ea"/>
                <a:cs typeface="+mn-cs"/>
              </a:rPr>
              <a:t>WEBSITE ACTIVITY</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800" b="0" i="0" u="none" strike="noStrike" kern="1200" cap="none" spc="100" normalizeH="0" baseline="0" noProof="0" dirty="0">
                <a:ln>
                  <a:noFill/>
                </a:ln>
                <a:solidFill>
                  <a:srgbClr val="5B9BD5">
                    <a:lumMod val="50000"/>
                  </a:srgbClr>
                </a:solidFill>
                <a:effectLst/>
                <a:uLnTx/>
                <a:uFillTx/>
                <a:latin typeface="Akrobat Black" panose="00000A00000000000000" pitchFamily="50" charset="0"/>
                <a:ea typeface="+mn-ea"/>
                <a:cs typeface="+mn-cs"/>
              </a:rPr>
              <a:t>2,248,943 </a:t>
            </a:r>
            <a:r>
              <a:rPr kumimoji="0" lang="en-US" sz="2800" b="0" i="0" u="none" strike="noStrike" kern="1200" cap="none" spc="100" normalizeH="0" baseline="0" noProof="0" dirty="0">
                <a:ln>
                  <a:noFill/>
                </a:ln>
                <a:solidFill>
                  <a:prstClr val="black"/>
                </a:solidFill>
                <a:effectLst/>
                <a:uLnTx/>
                <a:uFillTx/>
                <a:latin typeface="Akrobat Black" panose="00000A00000000000000" pitchFamily="50" charset="0"/>
                <a:ea typeface="+mn-ea"/>
                <a:cs typeface="+mn-cs"/>
              </a:rPr>
              <a:t>WEBSITE VISITS BY </a:t>
            </a:r>
            <a:r>
              <a:rPr kumimoji="0" lang="en-US" sz="2800" b="0" i="0" u="none" strike="noStrike" kern="1200" cap="none" spc="100" normalizeH="0" baseline="0" noProof="0" dirty="0">
                <a:ln>
                  <a:noFill/>
                </a:ln>
                <a:solidFill>
                  <a:srgbClr val="5B9BD5">
                    <a:lumMod val="50000"/>
                  </a:srgbClr>
                </a:solidFill>
                <a:effectLst/>
                <a:uLnTx/>
                <a:uFillTx/>
                <a:latin typeface="Akrobat Black" panose="00000A00000000000000" pitchFamily="50" charset="0"/>
                <a:ea typeface="+mn-ea"/>
                <a:cs typeface="+mn-cs"/>
              </a:rPr>
              <a:t>659,833</a:t>
            </a:r>
            <a:r>
              <a:rPr kumimoji="0" lang="en-US" sz="2800" b="0" i="0" u="none" strike="noStrike" kern="1200" cap="none" spc="100" normalizeH="0" baseline="0" noProof="0" dirty="0">
                <a:ln>
                  <a:noFill/>
                </a:ln>
                <a:solidFill>
                  <a:prstClr val="black"/>
                </a:solidFill>
                <a:effectLst/>
                <a:uLnTx/>
                <a:uFillTx/>
                <a:latin typeface="Akrobat Black" panose="00000A00000000000000" pitchFamily="50" charset="0"/>
                <a:ea typeface="+mn-ea"/>
                <a:cs typeface="+mn-cs"/>
              </a:rPr>
              <a:t> VISITORS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800" b="0" i="0" u="none" strike="noStrike" kern="1200" cap="none" spc="100" normalizeH="0" baseline="0" noProof="0" dirty="0">
                <a:ln>
                  <a:noFill/>
                </a:ln>
                <a:solidFill>
                  <a:srgbClr val="5B9BD5">
                    <a:lumMod val="50000"/>
                  </a:srgbClr>
                </a:solidFill>
                <a:effectLst/>
                <a:uLnTx/>
                <a:uFillTx/>
                <a:latin typeface="Akrobat Black" panose="00000A00000000000000" pitchFamily="50" charset="0"/>
                <a:ea typeface="+mn-ea"/>
                <a:cs typeface="+mn-cs"/>
              </a:rPr>
              <a:t>58,006 </a:t>
            </a:r>
            <a:r>
              <a:rPr kumimoji="0" lang="en-US" sz="2800" b="0" i="0" u="none" strike="noStrike" kern="1200" cap="none" spc="100" normalizeH="0" baseline="0" noProof="0" dirty="0">
                <a:ln>
                  <a:noFill/>
                </a:ln>
                <a:solidFill>
                  <a:prstClr val="black"/>
                </a:solidFill>
                <a:effectLst/>
                <a:uLnTx/>
                <a:uFillTx/>
                <a:latin typeface="Akrobat Black" panose="00000A00000000000000" pitchFamily="50" charset="0"/>
                <a:ea typeface="+mn-ea"/>
                <a:cs typeface="+mn-cs"/>
              </a:rPr>
              <a:t>VISITORS TO CLASS SCHEDULES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800" b="0" i="0" u="none" strike="noStrike" kern="1200" cap="none" spc="100" normalizeH="0" baseline="0" noProof="0" dirty="0">
                <a:ln>
                  <a:noFill/>
                </a:ln>
                <a:solidFill>
                  <a:srgbClr val="5B9BD5">
                    <a:lumMod val="50000"/>
                  </a:srgbClr>
                </a:solidFill>
                <a:effectLst/>
                <a:uLnTx/>
                <a:uFillTx/>
                <a:latin typeface="Akrobat Black" panose="00000A00000000000000" pitchFamily="50" charset="0"/>
                <a:ea typeface="+mn-ea"/>
                <a:cs typeface="+mn-cs"/>
              </a:rPr>
              <a:t>48,378 </a:t>
            </a:r>
            <a:r>
              <a:rPr kumimoji="0" lang="en-US" sz="2800" b="0" i="0" u="none" strike="noStrike" kern="1200" cap="none" spc="100" normalizeH="0" baseline="0" noProof="0" dirty="0">
                <a:ln>
                  <a:noFill/>
                </a:ln>
                <a:solidFill>
                  <a:prstClr val="black"/>
                </a:solidFill>
                <a:effectLst/>
                <a:uLnTx/>
                <a:uFillTx/>
                <a:latin typeface="Akrobat Black" panose="00000A00000000000000" pitchFamily="50" charset="0"/>
                <a:ea typeface="+mn-ea"/>
                <a:cs typeface="+mn-cs"/>
              </a:rPr>
              <a:t>VISITORS TO OPEN CLASS LISTS</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800" b="0" i="0" u="none" strike="noStrike" kern="1200" cap="none" spc="100" normalizeH="0" baseline="0" noProof="0" dirty="0">
                <a:ln>
                  <a:noFill/>
                </a:ln>
                <a:solidFill>
                  <a:srgbClr val="5B9BD5">
                    <a:lumMod val="50000"/>
                  </a:srgbClr>
                </a:solidFill>
                <a:effectLst/>
                <a:uLnTx/>
                <a:uFillTx/>
                <a:latin typeface="Akrobat Black" panose="00000A00000000000000" pitchFamily="50" charset="0"/>
                <a:ea typeface="+mn-ea"/>
                <a:cs typeface="+mn-cs"/>
              </a:rPr>
              <a:t>47,639 </a:t>
            </a:r>
            <a:r>
              <a:rPr kumimoji="0" lang="en-US" sz="2800" b="0" i="0" u="none" strike="noStrike" kern="1200" cap="none" spc="100" normalizeH="0" baseline="0" noProof="0" dirty="0">
                <a:ln>
                  <a:noFill/>
                </a:ln>
                <a:solidFill>
                  <a:prstClr val="black"/>
                </a:solidFill>
                <a:effectLst/>
                <a:uLnTx/>
                <a:uFillTx/>
                <a:latin typeface="Akrobat Black" panose="00000A00000000000000" pitchFamily="50" charset="0"/>
                <a:ea typeface="+mn-ea"/>
                <a:cs typeface="+mn-cs"/>
              </a:rPr>
              <a:t>VISITORS TO NEW STUDENT APPLICATION</a:t>
            </a: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2800" b="0" i="0" u="none" strike="noStrike" kern="1200" cap="none" spc="100" normalizeH="0" baseline="0" noProof="0" dirty="0">
              <a:ln>
                <a:noFill/>
              </a:ln>
              <a:solidFill>
                <a:prstClr val="black"/>
              </a:solidFill>
              <a:effectLst/>
              <a:uLnTx/>
              <a:uFillTx/>
              <a:latin typeface="Akrobat Black" panose="00000A00000000000000" pitchFamily="50" charset="0"/>
              <a:ea typeface="+mn-ea"/>
              <a:cs typeface="+mn-cs"/>
            </a:endParaRPr>
          </a:p>
        </p:txBody>
      </p:sp>
      <p:pic>
        <p:nvPicPr>
          <p:cNvPr id="12" name="Picture 11" descr="A close up of a logo&#10;&#10;Description generated with very high confidence">
            <a:extLst>
              <a:ext uri="{FF2B5EF4-FFF2-40B4-BE49-F238E27FC236}">
                <a16:creationId xmlns:a16="http://schemas.microsoft.com/office/drawing/2014/main" id="{8103319B-0175-4F91-B0F2-2421888A186C}"/>
              </a:ext>
            </a:extLst>
          </p:cNvPr>
          <p:cNvPicPr>
            <a:picLocks noChangeAspect="1"/>
          </p:cNvPicPr>
          <p:nvPr/>
        </p:nvPicPr>
        <p:blipFill>
          <a:blip r:embed="rId2" cstate="print">
            <a:duotone>
              <a:srgbClr val="2683C6">
                <a:shade val="45000"/>
                <a:satMod val="135000"/>
              </a:srgbClr>
              <a:prstClr val="white"/>
            </a:duotone>
            <a:extLst>
              <a:ext uri="{28A0092B-C50C-407E-A947-70E740481C1C}">
                <a14:useLocalDpi xmlns:a14="http://schemas.microsoft.com/office/drawing/2010/main" val="0"/>
              </a:ext>
            </a:extLst>
          </a:blip>
          <a:stretch>
            <a:fillRect/>
          </a:stretch>
        </p:blipFill>
        <p:spPr>
          <a:xfrm>
            <a:off x="9631022" y="5926667"/>
            <a:ext cx="2103778" cy="609599"/>
          </a:xfrm>
          <a:prstGeom prst="rect">
            <a:avLst/>
          </a:prstGeom>
        </p:spPr>
      </p:pic>
    </p:spTree>
    <p:extLst>
      <p:ext uri="{BB962C8B-B14F-4D97-AF65-F5344CB8AC3E}">
        <p14:creationId xmlns:p14="http://schemas.microsoft.com/office/powerpoint/2010/main" val="1795744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0BA28970-3E8F-46CD-A302-42EE83668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43467" y="643467"/>
            <a:ext cx="7164674" cy="5571066"/>
          </a:xfrm>
          <a:prstGeom prst="rect">
            <a:avLst/>
          </a:prstGeom>
        </p:spPr>
        <p:txBody>
          <a:bodyPr vert="horz" lIns="91440" tIns="45720" rIns="91440" bIns="45720" rtlCol="0" anchor="ctr">
            <a:normAutofit/>
          </a:bodyPr>
          <a:lstStyle/>
          <a:p>
            <a:pPr algn="r">
              <a:lnSpc>
                <a:spcPct val="80000"/>
              </a:lnSpc>
              <a:spcBef>
                <a:spcPct val="0"/>
              </a:spcBef>
              <a:spcAft>
                <a:spcPts val="600"/>
              </a:spcAft>
            </a:pPr>
            <a:r>
              <a:rPr lang="en-US" sz="6600" cap="all" spc="200" dirty="0">
                <a:solidFill>
                  <a:schemeClr val="accent2">
                    <a:lumMod val="75000"/>
                    <a:alpha val="80000"/>
                  </a:schemeClr>
                </a:solidFill>
                <a:latin typeface="Akrobat Black" panose="00000A00000000000000" pitchFamily="50" charset="0"/>
              </a:rPr>
              <a:t>the marketing director’s perspective</a:t>
            </a:r>
          </a:p>
        </p:txBody>
      </p:sp>
      <p:cxnSp>
        <p:nvCxnSpPr>
          <p:cNvPr id="21" name="Straight Connector 20">
            <a:extLst>
              <a:ext uri="{FF2B5EF4-FFF2-40B4-BE49-F238E27FC236}">
                <a16:creationId xmlns:a16="http://schemas.microsoft.com/office/drawing/2014/main" id="{47AE7893-212D-45CB-A5B0-AE377389AB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indoor, clock&#10;&#10;Description generated with very high confidence">
            <a:extLst>
              <a:ext uri="{FF2B5EF4-FFF2-40B4-BE49-F238E27FC236}">
                <a16:creationId xmlns:a16="http://schemas.microsoft.com/office/drawing/2014/main" id="{412D1C1A-F895-48A5-8DC8-3EBF186BC755}"/>
              </a:ext>
            </a:extLst>
          </p:cNvPr>
          <p:cNvPicPr>
            <a:picLocks noChangeAspect="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38520" t="-14480" r="36474" b="4663"/>
          <a:stretch/>
        </p:blipFill>
        <p:spPr>
          <a:xfrm>
            <a:off x="8139605" y="30481"/>
            <a:ext cx="4052394" cy="6857999"/>
          </a:xfrm>
          <a:prstGeom prst="rect">
            <a:avLst/>
          </a:prstGeom>
        </p:spPr>
      </p:pic>
      <p:pic>
        <p:nvPicPr>
          <p:cNvPr id="33" name="Picture 32" descr="A close up of a logo&#10;&#10;Description generated with very high confidence">
            <a:extLst>
              <a:ext uri="{FF2B5EF4-FFF2-40B4-BE49-F238E27FC236}">
                <a16:creationId xmlns:a16="http://schemas.microsoft.com/office/drawing/2014/main" id="{1DC8AA8C-2539-4388-9917-9CB5EBE7F522}"/>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12003" y="5926667"/>
            <a:ext cx="2103778" cy="609599"/>
          </a:xfrm>
          <a:prstGeom prst="rect">
            <a:avLst/>
          </a:prstGeom>
        </p:spPr>
      </p:pic>
    </p:spTree>
    <p:extLst>
      <p:ext uri="{BB962C8B-B14F-4D97-AF65-F5344CB8AC3E}">
        <p14:creationId xmlns:p14="http://schemas.microsoft.com/office/powerpoint/2010/main" val="1190825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0BA28970-3E8F-46CD-A302-42EE83668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43467" y="643467"/>
            <a:ext cx="7164674" cy="5571066"/>
          </a:xfrm>
          <a:prstGeom prst="rect">
            <a:avLst/>
          </a:prstGeom>
        </p:spPr>
        <p:txBody>
          <a:bodyPr vert="horz" lIns="91440" tIns="45720" rIns="91440" bIns="45720" rtlCol="0" anchor="ctr">
            <a:normAutofit/>
          </a:bodyPr>
          <a:lstStyle/>
          <a:p>
            <a:pPr algn="r">
              <a:lnSpc>
                <a:spcPct val="80000"/>
              </a:lnSpc>
              <a:spcBef>
                <a:spcPct val="0"/>
              </a:spcBef>
              <a:spcAft>
                <a:spcPts val="600"/>
              </a:spcAft>
            </a:pPr>
            <a:r>
              <a:rPr lang="en-US" sz="6600" cap="all" spc="200" dirty="0">
                <a:solidFill>
                  <a:schemeClr val="accent2">
                    <a:lumMod val="75000"/>
                    <a:alpha val="80000"/>
                  </a:schemeClr>
                </a:solidFill>
                <a:latin typeface="Akrobat Black" panose="00000A00000000000000" pitchFamily="50" charset="0"/>
              </a:rPr>
              <a:t>Closing </a:t>
            </a:r>
          </a:p>
          <a:p>
            <a:pPr algn="r">
              <a:lnSpc>
                <a:spcPct val="80000"/>
              </a:lnSpc>
              <a:spcBef>
                <a:spcPct val="0"/>
              </a:spcBef>
              <a:spcAft>
                <a:spcPts val="600"/>
              </a:spcAft>
            </a:pPr>
            <a:r>
              <a:rPr lang="en-US" sz="6600" cap="all" spc="200" dirty="0">
                <a:solidFill>
                  <a:schemeClr val="accent2">
                    <a:lumMod val="75000"/>
                    <a:alpha val="80000"/>
                  </a:schemeClr>
                </a:solidFill>
                <a:latin typeface="Akrobat Black" panose="00000A00000000000000" pitchFamily="50" charset="0"/>
              </a:rPr>
              <a:t>remarks</a:t>
            </a:r>
          </a:p>
        </p:txBody>
      </p:sp>
      <p:cxnSp>
        <p:nvCxnSpPr>
          <p:cNvPr id="21" name="Straight Connector 20">
            <a:extLst>
              <a:ext uri="{FF2B5EF4-FFF2-40B4-BE49-F238E27FC236}">
                <a16:creationId xmlns:a16="http://schemas.microsoft.com/office/drawing/2014/main" id="{47AE7893-212D-45CB-A5B0-AE377389AB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indoor, clock&#10;&#10;Description generated with very high confidence">
            <a:extLst>
              <a:ext uri="{FF2B5EF4-FFF2-40B4-BE49-F238E27FC236}">
                <a16:creationId xmlns:a16="http://schemas.microsoft.com/office/drawing/2014/main" id="{412D1C1A-F895-48A5-8DC8-3EBF186BC755}"/>
              </a:ext>
            </a:extLst>
          </p:cNvPr>
          <p:cNvPicPr>
            <a:picLocks noChangeAspect="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38520" t="-14480" r="36474" b="4663"/>
          <a:stretch/>
        </p:blipFill>
        <p:spPr>
          <a:xfrm>
            <a:off x="8139605" y="30481"/>
            <a:ext cx="4052394" cy="6857999"/>
          </a:xfrm>
          <a:prstGeom prst="rect">
            <a:avLst/>
          </a:prstGeom>
        </p:spPr>
      </p:pic>
      <p:pic>
        <p:nvPicPr>
          <p:cNvPr id="33" name="Picture 32" descr="A close up of a logo&#10;&#10;Description generated with very high confidence">
            <a:extLst>
              <a:ext uri="{FF2B5EF4-FFF2-40B4-BE49-F238E27FC236}">
                <a16:creationId xmlns:a16="http://schemas.microsoft.com/office/drawing/2014/main" id="{1DC8AA8C-2539-4388-9917-9CB5EBE7F522}"/>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12003" y="5926667"/>
            <a:ext cx="2103778" cy="609599"/>
          </a:xfrm>
          <a:prstGeom prst="rect">
            <a:avLst/>
          </a:prstGeom>
        </p:spPr>
      </p:pic>
    </p:spTree>
    <p:extLst>
      <p:ext uri="{BB962C8B-B14F-4D97-AF65-F5344CB8AC3E}">
        <p14:creationId xmlns:p14="http://schemas.microsoft.com/office/powerpoint/2010/main" val="64643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0BA28970-3E8F-46CD-A302-42EE83668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43467" y="643467"/>
            <a:ext cx="7164674" cy="5571066"/>
          </a:xfrm>
          <a:prstGeom prst="rect">
            <a:avLst/>
          </a:prstGeom>
        </p:spPr>
        <p:txBody>
          <a:bodyPr vert="horz" lIns="91440" tIns="45720" rIns="91440" bIns="45720" rtlCol="0" anchor="ctr">
            <a:normAutofit/>
          </a:bodyPr>
          <a:lstStyle/>
          <a:p>
            <a:pPr algn="r">
              <a:lnSpc>
                <a:spcPct val="80000"/>
              </a:lnSpc>
              <a:spcBef>
                <a:spcPct val="0"/>
              </a:spcBef>
              <a:spcAft>
                <a:spcPts val="600"/>
              </a:spcAft>
            </a:pPr>
            <a:r>
              <a:rPr lang="en-US" sz="6600" cap="all" spc="200" dirty="0">
                <a:solidFill>
                  <a:schemeClr val="accent2">
                    <a:lumMod val="75000"/>
                    <a:alpha val="80000"/>
                  </a:schemeClr>
                </a:solidFill>
                <a:latin typeface="Akrobat Black" panose="00000A00000000000000" pitchFamily="50" charset="0"/>
              </a:rPr>
              <a:t>Questions &amp; answers</a:t>
            </a:r>
          </a:p>
        </p:txBody>
      </p:sp>
      <p:cxnSp>
        <p:nvCxnSpPr>
          <p:cNvPr id="21" name="Straight Connector 20">
            <a:extLst>
              <a:ext uri="{FF2B5EF4-FFF2-40B4-BE49-F238E27FC236}">
                <a16:creationId xmlns:a16="http://schemas.microsoft.com/office/drawing/2014/main" id="{47AE7893-212D-45CB-A5B0-AE377389AB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indoor, clock&#10;&#10;Description generated with very high confidence">
            <a:extLst>
              <a:ext uri="{FF2B5EF4-FFF2-40B4-BE49-F238E27FC236}">
                <a16:creationId xmlns:a16="http://schemas.microsoft.com/office/drawing/2014/main" id="{412D1C1A-F895-48A5-8DC8-3EBF186BC755}"/>
              </a:ext>
            </a:extLst>
          </p:cNvPr>
          <p:cNvPicPr>
            <a:picLocks noChangeAspect="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38520" t="-14480" r="36474" b="4663"/>
          <a:stretch/>
        </p:blipFill>
        <p:spPr>
          <a:xfrm>
            <a:off x="8139605" y="30481"/>
            <a:ext cx="4052394" cy="6857999"/>
          </a:xfrm>
          <a:prstGeom prst="rect">
            <a:avLst/>
          </a:prstGeom>
        </p:spPr>
      </p:pic>
      <p:pic>
        <p:nvPicPr>
          <p:cNvPr id="33" name="Picture 32" descr="A close up of a logo&#10;&#10;Description generated with very high confidence">
            <a:extLst>
              <a:ext uri="{FF2B5EF4-FFF2-40B4-BE49-F238E27FC236}">
                <a16:creationId xmlns:a16="http://schemas.microsoft.com/office/drawing/2014/main" id="{1DC8AA8C-2539-4388-9917-9CB5EBE7F522}"/>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12003" y="5926667"/>
            <a:ext cx="2103778" cy="609599"/>
          </a:xfrm>
          <a:prstGeom prst="rect">
            <a:avLst/>
          </a:prstGeom>
        </p:spPr>
      </p:pic>
    </p:spTree>
    <p:extLst>
      <p:ext uri="{BB962C8B-B14F-4D97-AF65-F5344CB8AC3E}">
        <p14:creationId xmlns:p14="http://schemas.microsoft.com/office/powerpoint/2010/main" val="876865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94"/>
            <a:ext cx="12192000" cy="6892788"/>
          </a:xfrm>
          <a:prstGeom prst="rect">
            <a:avLst/>
          </a:prstGeom>
        </p:spPr>
      </p:pic>
      <p:sp>
        <p:nvSpPr>
          <p:cNvPr id="9" name="Rectangle 8"/>
          <p:cNvSpPr/>
          <p:nvPr/>
        </p:nvSpPr>
        <p:spPr>
          <a:xfrm>
            <a:off x="2971801" y="4419600"/>
            <a:ext cx="32766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8915400" y="-17394"/>
            <a:ext cx="3276600" cy="68927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514600" y="1524000"/>
            <a:ext cx="3344779"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038599" y="304800"/>
            <a:ext cx="7696201" cy="5650906"/>
          </a:xfrm>
          <a:prstGeom prst="rect">
            <a:avLst/>
          </a:prstGeom>
          <a:solidFill>
            <a:schemeClr val="accent2">
              <a:lumMod val="75000"/>
              <a:alpha val="0"/>
            </a:schemeClr>
          </a:solidFill>
        </p:spPr>
        <p:txBody>
          <a:bodyPr wrap="square" rtlCol="0">
            <a:spAutoFit/>
          </a:bodyPr>
          <a:lstStyle/>
          <a:p>
            <a:pPr lvl="0">
              <a:lnSpc>
                <a:spcPct val="125000"/>
              </a:lnSpc>
            </a:pPr>
            <a:r>
              <a:rPr lang="en-US" sz="3200" dirty="0">
                <a:solidFill>
                  <a:srgbClr val="2683C6">
                    <a:lumMod val="75000"/>
                  </a:srgbClr>
                </a:solidFill>
                <a:latin typeface="Akrobat Black" panose="00000A00000000000000" pitchFamily="50" charset="0"/>
              </a:rPr>
              <a:t>Purpose</a:t>
            </a:r>
          </a:p>
          <a:p>
            <a:pPr marL="457200" lvl="0" indent="-457200">
              <a:lnSpc>
                <a:spcPct val="125000"/>
              </a:lnSpc>
              <a:buBlip>
                <a:blip r:embed="rId3"/>
              </a:buBlip>
            </a:pPr>
            <a:r>
              <a:rPr lang="en-US" sz="2600" dirty="0">
                <a:solidFill>
                  <a:srgbClr val="2683C6">
                    <a:lumMod val="75000"/>
                  </a:srgbClr>
                </a:solidFill>
                <a:latin typeface="Akrobat Black" panose="00000A00000000000000" pitchFamily="50" charset="0"/>
              </a:rPr>
              <a:t>The purpose of the Enrollment Management Plan is to create a responsive, flexible, educationally sound, research-based approach to enrollment management. </a:t>
            </a:r>
          </a:p>
          <a:p>
            <a:pPr marL="457200" lvl="0" indent="-457200">
              <a:lnSpc>
                <a:spcPct val="125000"/>
              </a:lnSpc>
              <a:buBlip>
                <a:blip r:embed="rId3"/>
              </a:buBlip>
            </a:pPr>
            <a:r>
              <a:rPr lang="en-US" sz="2600" dirty="0">
                <a:solidFill>
                  <a:srgbClr val="2683C6">
                    <a:lumMod val="75000"/>
                  </a:srgbClr>
                </a:solidFill>
                <a:latin typeface="Akrobat Black" panose="00000A00000000000000" pitchFamily="50" charset="0"/>
              </a:rPr>
              <a:t>This Enrollment Management Plan is intended to provide strategic direction to the college, our educational programs, our students, our employees, and our educational partnerships during periods of enrollment growth and decline.  </a:t>
            </a:r>
          </a:p>
          <a:p>
            <a:pPr marL="457200" lvl="0" indent="-457200">
              <a:lnSpc>
                <a:spcPct val="125000"/>
              </a:lnSpc>
              <a:buBlip>
                <a:blip r:embed="rId3"/>
              </a:buBlip>
            </a:pPr>
            <a:r>
              <a:rPr lang="en-US" sz="2600" dirty="0">
                <a:solidFill>
                  <a:srgbClr val="2683C6">
                    <a:lumMod val="75000"/>
                  </a:srgbClr>
                </a:solidFill>
                <a:latin typeface="Akrobat Black" panose="00000A00000000000000" pitchFamily="50" charset="0"/>
              </a:rPr>
              <a:t>The Enrollment Management Plan is intended to ensure the following:</a:t>
            </a:r>
          </a:p>
        </p:txBody>
      </p:sp>
      <p:pic>
        <p:nvPicPr>
          <p:cNvPr id="5" name="Picture 4" descr="A group of people standing in front of a crowd&#10;&#10;Description generated with very high confidence">
            <a:extLst>
              <a:ext uri="{FF2B5EF4-FFF2-40B4-BE49-F238E27FC236}">
                <a16:creationId xmlns:a16="http://schemas.microsoft.com/office/drawing/2014/main" id="{6D4D8B8E-1671-47F1-ABA3-E4983AB2DEAB}"/>
              </a:ext>
            </a:extLst>
          </p:cNvPr>
          <p:cNvPicPr>
            <a:picLocks noChangeAspect="1"/>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l="63707"/>
          <a:stretch/>
        </p:blipFill>
        <p:spPr>
          <a:xfrm>
            <a:off x="0" y="-19571"/>
            <a:ext cx="3733800" cy="6858000"/>
          </a:xfrm>
          <a:prstGeom prst="rect">
            <a:avLst/>
          </a:prstGeom>
        </p:spPr>
      </p:pic>
    </p:spTree>
    <p:extLst>
      <p:ext uri="{BB962C8B-B14F-4D97-AF65-F5344CB8AC3E}">
        <p14:creationId xmlns:p14="http://schemas.microsoft.com/office/powerpoint/2010/main" val="3299047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F0E6631-0F79-496A-B71B-28F1B7AF5124}"/>
              </a:ext>
            </a:extLst>
          </p:cNvPr>
          <p:cNvSpPr/>
          <p:nvPr/>
        </p:nvSpPr>
        <p:spPr>
          <a:xfrm>
            <a:off x="1" y="0"/>
            <a:ext cx="12192000" cy="685800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2971801" y="4419600"/>
            <a:ext cx="32766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57201" y="304800"/>
            <a:ext cx="11277600" cy="636072"/>
          </a:xfrm>
          <a:prstGeom prst="rect">
            <a:avLst/>
          </a:prstGeom>
          <a:solidFill>
            <a:schemeClr val="accent2">
              <a:lumMod val="75000"/>
              <a:alpha val="0"/>
            </a:schemeClr>
          </a:solidFill>
        </p:spPr>
        <p:txBody>
          <a:bodyPr wrap="square" rtlCol="0">
            <a:spAutoFit/>
          </a:bodyPr>
          <a:lstStyle/>
          <a:p>
            <a:pPr>
              <a:lnSpc>
                <a:spcPct val="125000"/>
              </a:lnSpc>
            </a:pPr>
            <a:r>
              <a:rPr lang="en-US" sz="3200" dirty="0">
                <a:solidFill>
                  <a:schemeClr val="accent2">
                    <a:lumMod val="75000"/>
                  </a:schemeClr>
                </a:solidFill>
                <a:latin typeface="Akrobat Black" panose="00000A00000000000000" pitchFamily="50" charset="0"/>
              </a:rPr>
              <a:t>Purpose</a:t>
            </a:r>
          </a:p>
        </p:txBody>
      </p:sp>
      <p:pic>
        <p:nvPicPr>
          <p:cNvPr id="11" name="Picture 10" descr="A close up of a sign&#10;&#10;Description automatically generated">
            <a:extLst>
              <a:ext uri="{FF2B5EF4-FFF2-40B4-BE49-F238E27FC236}">
                <a16:creationId xmlns:a16="http://schemas.microsoft.com/office/drawing/2014/main" id="{3E925A57-03A2-43FE-AA72-E541DA803E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891759"/>
            <a:ext cx="1935648" cy="560881"/>
          </a:xfrm>
          <a:prstGeom prst="rect">
            <a:avLst/>
          </a:prstGeom>
        </p:spPr>
      </p:pic>
      <p:sp>
        <p:nvSpPr>
          <p:cNvPr id="2" name="Rectangle 1">
            <a:extLst>
              <a:ext uri="{FF2B5EF4-FFF2-40B4-BE49-F238E27FC236}">
                <a16:creationId xmlns:a16="http://schemas.microsoft.com/office/drawing/2014/main" id="{2E0944EE-240B-4F3B-8F77-7238834C8D73}"/>
              </a:ext>
            </a:extLst>
          </p:cNvPr>
          <p:cNvSpPr/>
          <p:nvPr/>
        </p:nvSpPr>
        <p:spPr>
          <a:xfrm>
            <a:off x="2850046" y="593749"/>
            <a:ext cx="8579953" cy="5578450"/>
          </a:xfrm>
          <a:prstGeom prst="rect">
            <a:avLst/>
          </a:prstGeom>
        </p:spPr>
        <p:txBody>
          <a:bodyPr wrap="square">
            <a:spAutoFit/>
          </a:bodyPr>
          <a:lstStyle/>
          <a:p>
            <a:pPr marL="457200" indent="-457200">
              <a:lnSpc>
                <a:spcPct val="125000"/>
              </a:lnSpc>
              <a:buBlip>
                <a:blip r:embed="rId3"/>
              </a:buBlip>
            </a:pPr>
            <a:r>
              <a:rPr lang="en-US" sz="2400" dirty="0">
                <a:solidFill>
                  <a:srgbClr val="2683C6">
                    <a:lumMod val="75000"/>
                  </a:srgbClr>
                </a:solidFill>
                <a:latin typeface="Akrobat Black" panose="00000A00000000000000" pitchFamily="50" charset="0"/>
              </a:rPr>
              <a:t>Maintain student access and provide clear pathways for students to achieve their educational goals;</a:t>
            </a:r>
          </a:p>
          <a:p>
            <a:pPr marL="457200" lvl="0" indent="-457200">
              <a:lnSpc>
                <a:spcPct val="125000"/>
              </a:lnSpc>
              <a:buBlip>
                <a:blip r:embed="rId3"/>
              </a:buBlip>
            </a:pPr>
            <a:r>
              <a:rPr lang="en-US" sz="2400" dirty="0">
                <a:solidFill>
                  <a:srgbClr val="2683C6">
                    <a:lumMod val="75000"/>
                  </a:srgbClr>
                </a:solidFill>
                <a:latin typeface="Akrobat Black" panose="00000A00000000000000" pitchFamily="50" charset="0"/>
              </a:rPr>
              <a:t>Achieve enrollment targets in order to maximize resources and funding;</a:t>
            </a:r>
          </a:p>
          <a:p>
            <a:pPr marL="457200" lvl="0" indent="-457200">
              <a:lnSpc>
                <a:spcPct val="125000"/>
              </a:lnSpc>
              <a:buBlip>
                <a:blip r:embed="rId3"/>
              </a:buBlip>
            </a:pPr>
            <a:r>
              <a:rPr lang="en-US" sz="2400" dirty="0">
                <a:solidFill>
                  <a:srgbClr val="2683C6">
                    <a:lumMod val="75000"/>
                  </a:srgbClr>
                </a:solidFill>
                <a:latin typeface="Akrobat Black" panose="00000A00000000000000" pitchFamily="50" charset="0"/>
              </a:rPr>
              <a:t>Protect programs to allow for student completion during times of declining enrollment;</a:t>
            </a:r>
          </a:p>
          <a:p>
            <a:pPr marL="457200" lvl="0" indent="-457200">
              <a:lnSpc>
                <a:spcPct val="125000"/>
              </a:lnSpc>
              <a:buBlip>
                <a:blip r:embed="rId3"/>
              </a:buBlip>
            </a:pPr>
            <a:r>
              <a:rPr lang="en-US" sz="2400" dirty="0">
                <a:solidFill>
                  <a:srgbClr val="2683C6">
                    <a:lumMod val="75000"/>
                  </a:srgbClr>
                </a:solidFill>
                <a:latin typeface="Akrobat Black" panose="00000A00000000000000" pitchFamily="50" charset="0"/>
              </a:rPr>
              <a:t>Develop a class schedule responsive to the needs of our students.</a:t>
            </a:r>
          </a:p>
          <a:p>
            <a:pPr marL="457200" lvl="0" indent="-457200">
              <a:lnSpc>
                <a:spcPct val="125000"/>
              </a:lnSpc>
              <a:buBlip>
                <a:blip r:embed="rId3"/>
              </a:buBlip>
            </a:pPr>
            <a:r>
              <a:rPr lang="en-US" sz="2400" dirty="0">
                <a:solidFill>
                  <a:srgbClr val="2683C6">
                    <a:lumMod val="75000"/>
                  </a:srgbClr>
                </a:solidFill>
                <a:latin typeface="Akrobat Black" panose="00000A00000000000000" pitchFamily="50" charset="0"/>
              </a:rPr>
              <a:t>Maintain comprehensive educational programs that are responsive to the needs of our students and the community;</a:t>
            </a:r>
          </a:p>
          <a:p>
            <a:pPr marL="457200" lvl="0" indent="-457200">
              <a:lnSpc>
                <a:spcPct val="125000"/>
              </a:lnSpc>
              <a:buBlip>
                <a:blip r:embed="rId3"/>
              </a:buBlip>
            </a:pPr>
            <a:r>
              <a:rPr lang="en-US" sz="2400" dirty="0">
                <a:solidFill>
                  <a:srgbClr val="2683C6">
                    <a:lumMod val="75000"/>
                  </a:srgbClr>
                </a:solidFill>
                <a:latin typeface="Akrobat Black" panose="00000A00000000000000" pitchFamily="50" charset="0"/>
              </a:rPr>
              <a:t>Provide clear integration and alignment with the new funding formula for California Community Colleges;</a:t>
            </a:r>
          </a:p>
          <a:p>
            <a:pPr marL="457200" lvl="0" indent="-457200">
              <a:lnSpc>
                <a:spcPct val="125000"/>
              </a:lnSpc>
              <a:buBlip>
                <a:blip r:embed="rId3"/>
              </a:buBlip>
            </a:pPr>
            <a:r>
              <a:rPr lang="en-US" sz="2400" dirty="0">
                <a:solidFill>
                  <a:srgbClr val="2683C6">
                    <a:lumMod val="75000"/>
                  </a:srgbClr>
                </a:solidFill>
                <a:latin typeface="Akrobat Black" panose="00000A00000000000000" pitchFamily="50" charset="0"/>
              </a:rPr>
              <a:t>Align with State Chancellor’s Office Vision for Success Goals.</a:t>
            </a:r>
          </a:p>
        </p:txBody>
      </p:sp>
    </p:spTree>
    <p:extLst>
      <p:ext uri="{BB962C8B-B14F-4D97-AF65-F5344CB8AC3E}">
        <p14:creationId xmlns:p14="http://schemas.microsoft.com/office/powerpoint/2010/main" val="2552257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94"/>
            <a:ext cx="12192000" cy="6892788"/>
          </a:xfrm>
          <a:prstGeom prst="rect">
            <a:avLst/>
          </a:prstGeom>
        </p:spPr>
      </p:pic>
      <p:sp>
        <p:nvSpPr>
          <p:cNvPr id="9" name="Rectangle 8"/>
          <p:cNvSpPr/>
          <p:nvPr/>
        </p:nvSpPr>
        <p:spPr>
          <a:xfrm>
            <a:off x="2971801" y="4419600"/>
            <a:ext cx="32766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8915400" y="-17394"/>
            <a:ext cx="3276600" cy="68927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514600" y="1524000"/>
            <a:ext cx="3344779"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038599" y="304800"/>
            <a:ext cx="8153401" cy="5886227"/>
          </a:xfrm>
          <a:prstGeom prst="rect">
            <a:avLst/>
          </a:prstGeom>
          <a:solidFill>
            <a:schemeClr val="accent2">
              <a:lumMod val="75000"/>
              <a:alpha val="0"/>
            </a:schemeClr>
          </a:solidFill>
        </p:spPr>
        <p:txBody>
          <a:bodyPr wrap="square" rtlCol="0">
            <a:spAutoFit/>
          </a:bodyPr>
          <a:lstStyle/>
          <a:p>
            <a:pPr>
              <a:lnSpc>
                <a:spcPct val="125000"/>
              </a:lnSpc>
            </a:pPr>
            <a:r>
              <a:rPr lang="en-US" sz="3200" dirty="0">
                <a:solidFill>
                  <a:schemeClr val="accent2">
                    <a:lumMod val="75000"/>
                  </a:schemeClr>
                </a:solidFill>
                <a:latin typeface="Akrobat Black" panose="00000A00000000000000" pitchFamily="50" charset="0"/>
              </a:rPr>
              <a:t>Enrollment Management: Top 10 Areas of Focus</a:t>
            </a:r>
          </a:p>
          <a:p>
            <a:pPr marL="514350" lvl="0" indent="-514350">
              <a:lnSpc>
                <a:spcPct val="125000"/>
              </a:lnSpc>
              <a:buFont typeface="+mj-lt"/>
              <a:buAutoNum type="arabicPeriod"/>
            </a:pPr>
            <a:endParaRPr lang="en-US" sz="2800" dirty="0">
              <a:solidFill>
                <a:srgbClr val="2683C6">
                  <a:lumMod val="75000"/>
                </a:srgbClr>
              </a:solidFill>
              <a:latin typeface="Akrobat Black" panose="00000A00000000000000" pitchFamily="50" charset="0"/>
            </a:endParaRPr>
          </a:p>
          <a:p>
            <a:pPr marL="457200" lvl="0" indent="-457200">
              <a:lnSpc>
                <a:spcPct val="125000"/>
              </a:lnSpc>
              <a:buFont typeface="+mj-lt"/>
              <a:buAutoNum type="arabicPeriod"/>
            </a:pPr>
            <a:r>
              <a:rPr lang="en-US" sz="2000" dirty="0">
                <a:solidFill>
                  <a:srgbClr val="2683C6">
                    <a:lumMod val="75000"/>
                  </a:srgbClr>
                </a:solidFill>
                <a:latin typeface="Akrobat Black" panose="00000A00000000000000" pitchFamily="50" charset="0"/>
              </a:rPr>
              <a:t>Online Degree/Certificate Offerings</a:t>
            </a:r>
          </a:p>
          <a:p>
            <a:pPr marL="457200" lvl="0" indent="-457200">
              <a:lnSpc>
                <a:spcPct val="125000"/>
              </a:lnSpc>
              <a:buFont typeface="+mj-lt"/>
              <a:buAutoNum type="arabicPeriod"/>
            </a:pPr>
            <a:r>
              <a:rPr lang="en-US" sz="2000" dirty="0">
                <a:solidFill>
                  <a:srgbClr val="2683C6">
                    <a:lumMod val="75000"/>
                  </a:srgbClr>
                </a:solidFill>
                <a:latin typeface="Akrobat Black" panose="00000A00000000000000" pitchFamily="50" charset="0"/>
              </a:rPr>
              <a:t>Open Education Resources and Zero Textbook Cost Courses and Degrees</a:t>
            </a:r>
          </a:p>
          <a:p>
            <a:pPr marL="457200" lvl="0" indent="-457200">
              <a:lnSpc>
                <a:spcPct val="125000"/>
              </a:lnSpc>
              <a:buFont typeface="+mj-lt"/>
              <a:buAutoNum type="arabicPeriod"/>
            </a:pPr>
            <a:r>
              <a:rPr lang="en-US" sz="2000" dirty="0">
                <a:solidFill>
                  <a:srgbClr val="2683C6">
                    <a:lumMod val="75000"/>
                  </a:srgbClr>
                </a:solidFill>
                <a:latin typeface="Akrobat Black" panose="00000A00000000000000" pitchFamily="50" charset="0"/>
              </a:rPr>
              <a:t>Evening/Weekend College Programs and Off-Site Locations</a:t>
            </a:r>
          </a:p>
          <a:p>
            <a:pPr marL="457200" lvl="0" indent="-457200">
              <a:lnSpc>
                <a:spcPct val="125000"/>
              </a:lnSpc>
              <a:buFont typeface="+mj-lt"/>
              <a:buAutoNum type="arabicPeriod"/>
            </a:pPr>
            <a:r>
              <a:rPr lang="en-US" sz="2000" dirty="0">
                <a:solidFill>
                  <a:srgbClr val="2683C6">
                    <a:lumMod val="75000"/>
                  </a:srgbClr>
                </a:solidFill>
                <a:latin typeface="Akrobat Black" panose="00000A00000000000000" pitchFamily="50" charset="0"/>
              </a:rPr>
              <a:t>Noncredit Programs Offerings and Adult Education</a:t>
            </a:r>
          </a:p>
          <a:p>
            <a:pPr marL="457200" lvl="0" indent="-457200">
              <a:lnSpc>
                <a:spcPct val="125000"/>
              </a:lnSpc>
              <a:buFont typeface="+mj-lt"/>
              <a:buAutoNum type="arabicPeriod"/>
            </a:pPr>
            <a:r>
              <a:rPr lang="en-US" sz="2000" dirty="0">
                <a:solidFill>
                  <a:srgbClr val="2683C6">
                    <a:lumMod val="75000"/>
                  </a:srgbClr>
                </a:solidFill>
                <a:latin typeface="Akrobat Black" panose="00000A00000000000000" pitchFamily="50" charset="0"/>
              </a:rPr>
              <a:t>Dual/Concurrent Enrollment/AB288 opportunities for high school students </a:t>
            </a:r>
          </a:p>
          <a:p>
            <a:pPr marL="457200" lvl="0" indent="-457200">
              <a:lnSpc>
                <a:spcPct val="125000"/>
              </a:lnSpc>
              <a:buFont typeface="+mj-lt"/>
              <a:buAutoNum type="arabicPeriod"/>
            </a:pPr>
            <a:r>
              <a:rPr lang="en-US" sz="2000" dirty="0">
                <a:solidFill>
                  <a:srgbClr val="2683C6">
                    <a:lumMod val="75000"/>
                  </a:srgbClr>
                </a:solidFill>
                <a:latin typeface="Akrobat Black" panose="00000A00000000000000" pitchFamily="50" charset="0"/>
              </a:rPr>
              <a:t>Programs to serve AB540 Student Populations </a:t>
            </a:r>
          </a:p>
          <a:p>
            <a:pPr marL="457200" lvl="0" indent="-457200">
              <a:lnSpc>
                <a:spcPct val="125000"/>
              </a:lnSpc>
              <a:buFont typeface="+mj-lt"/>
              <a:buAutoNum type="arabicPeriod"/>
            </a:pPr>
            <a:r>
              <a:rPr lang="en-US" sz="2000" dirty="0">
                <a:solidFill>
                  <a:srgbClr val="2683C6">
                    <a:lumMod val="75000"/>
                  </a:srgbClr>
                </a:solidFill>
                <a:latin typeface="Akrobat Black" panose="00000A00000000000000" pitchFamily="50" charset="0"/>
              </a:rPr>
              <a:t>Programs to improve efficiency, success, and retention  </a:t>
            </a:r>
          </a:p>
          <a:p>
            <a:pPr marL="457200" lvl="0" indent="-457200">
              <a:lnSpc>
                <a:spcPct val="125000"/>
              </a:lnSpc>
              <a:buFont typeface="+mj-lt"/>
              <a:buAutoNum type="arabicPeriod"/>
            </a:pPr>
            <a:r>
              <a:rPr lang="en-US" sz="2000" dirty="0">
                <a:solidFill>
                  <a:srgbClr val="2683C6">
                    <a:lumMod val="75000"/>
                  </a:srgbClr>
                </a:solidFill>
                <a:latin typeface="Akrobat Black" panose="00000A00000000000000" pitchFamily="50" charset="0"/>
              </a:rPr>
              <a:t>Guided Placement </a:t>
            </a:r>
          </a:p>
          <a:p>
            <a:pPr marL="457200" lvl="0" indent="-457200">
              <a:lnSpc>
                <a:spcPct val="125000"/>
              </a:lnSpc>
              <a:buFont typeface="+mj-lt"/>
              <a:buAutoNum type="arabicPeriod"/>
            </a:pPr>
            <a:r>
              <a:rPr lang="en-US" sz="2000" dirty="0">
                <a:solidFill>
                  <a:srgbClr val="2683C6">
                    <a:lumMod val="75000"/>
                  </a:srgbClr>
                </a:solidFill>
                <a:latin typeface="Akrobat Black" panose="00000A00000000000000" pitchFamily="50" charset="0"/>
              </a:rPr>
              <a:t>Cohort programs such as Valley Bound, FYE, EOP&amp;S, Promise, </a:t>
            </a:r>
            <a:r>
              <a:rPr lang="en-US" sz="2000" dirty="0" err="1">
                <a:solidFill>
                  <a:srgbClr val="2683C6">
                    <a:lumMod val="75000"/>
                  </a:srgbClr>
                </a:solidFill>
                <a:latin typeface="Akrobat Black" panose="00000A00000000000000" pitchFamily="50" charset="0"/>
              </a:rPr>
              <a:t>CalWORKS</a:t>
            </a:r>
            <a:r>
              <a:rPr lang="en-US" sz="2000" dirty="0">
                <a:solidFill>
                  <a:srgbClr val="2683C6">
                    <a:lumMod val="75000"/>
                  </a:srgbClr>
                </a:solidFill>
                <a:latin typeface="Akrobat Black" panose="00000A00000000000000" pitchFamily="50" charset="0"/>
              </a:rPr>
              <a:t> etc.</a:t>
            </a:r>
          </a:p>
          <a:p>
            <a:pPr marL="457200" lvl="0" indent="-457200">
              <a:lnSpc>
                <a:spcPct val="125000"/>
              </a:lnSpc>
              <a:buFont typeface="+mj-lt"/>
              <a:buAutoNum type="arabicPeriod"/>
            </a:pPr>
            <a:r>
              <a:rPr lang="en-US" sz="2000" dirty="0">
                <a:solidFill>
                  <a:srgbClr val="2683C6">
                    <a:lumMod val="75000"/>
                  </a:srgbClr>
                </a:solidFill>
                <a:latin typeface="Akrobat Black" panose="00000A00000000000000" pitchFamily="50" charset="0"/>
              </a:rPr>
              <a:t>Labor market data to create new programs and modify existing programs to respond to local job opportunities </a:t>
            </a:r>
            <a:endParaRPr lang="en-US" sz="2400" dirty="0">
              <a:solidFill>
                <a:schemeClr val="accent2">
                  <a:lumMod val="75000"/>
                </a:schemeClr>
              </a:solidFill>
              <a:latin typeface="Akrobat Black" panose="00000A00000000000000" pitchFamily="50" charset="0"/>
            </a:endParaRPr>
          </a:p>
          <a:p>
            <a:pPr>
              <a:lnSpc>
                <a:spcPct val="125000"/>
              </a:lnSpc>
            </a:pPr>
            <a:endParaRPr lang="en-US" sz="2400" dirty="0">
              <a:solidFill>
                <a:schemeClr val="accent2">
                  <a:lumMod val="75000"/>
                </a:schemeClr>
              </a:solidFill>
              <a:latin typeface="Akrobat Black" panose="00000A00000000000000" pitchFamily="50" charset="0"/>
            </a:endParaRPr>
          </a:p>
        </p:txBody>
      </p:sp>
      <p:pic>
        <p:nvPicPr>
          <p:cNvPr id="5" name="Picture 4" descr="A person standing in a field&#10;&#10;Description generated with very high confidence">
            <a:extLst>
              <a:ext uri="{FF2B5EF4-FFF2-40B4-BE49-F238E27FC236}">
                <a16:creationId xmlns:a16="http://schemas.microsoft.com/office/drawing/2014/main" id="{D9A649BB-2F4B-4096-BF9F-45714092203F}"/>
              </a:ext>
            </a:extLst>
          </p:cNvPr>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35169" t="2313" r="35134" b="15434"/>
          <a:stretch/>
        </p:blipFill>
        <p:spPr>
          <a:xfrm>
            <a:off x="0" y="-34789"/>
            <a:ext cx="3733800" cy="6892788"/>
          </a:xfrm>
          <a:prstGeom prst="rect">
            <a:avLst/>
          </a:prstGeom>
        </p:spPr>
      </p:pic>
    </p:spTree>
    <p:extLst>
      <p:ext uri="{BB962C8B-B14F-4D97-AF65-F5344CB8AC3E}">
        <p14:creationId xmlns:p14="http://schemas.microsoft.com/office/powerpoint/2010/main" val="3900319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0BA28970-3E8F-46CD-A302-42EE83668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43467" y="643467"/>
            <a:ext cx="7164674" cy="5571066"/>
          </a:xfrm>
          <a:prstGeom prst="rect">
            <a:avLst/>
          </a:prstGeom>
        </p:spPr>
        <p:txBody>
          <a:bodyPr vert="horz" lIns="91440" tIns="45720" rIns="91440" bIns="45720" rtlCol="0" anchor="ctr">
            <a:normAutofit/>
          </a:bodyPr>
          <a:lstStyle/>
          <a:p>
            <a:pPr algn="r">
              <a:lnSpc>
                <a:spcPct val="80000"/>
              </a:lnSpc>
              <a:spcBef>
                <a:spcPct val="0"/>
              </a:spcBef>
              <a:spcAft>
                <a:spcPts val="600"/>
              </a:spcAft>
            </a:pPr>
            <a:r>
              <a:rPr lang="en-US" sz="6600" cap="all" spc="200" dirty="0">
                <a:solidFill>
                  <a:schemeClr val="accent2">
                    <a:lumMod val="75000"/>
                    <a:alpha val="80000"/>
                  </a:schemeClr>
                </a:solidFill>
                <a:latin typeface="Akrobat Black" panose="00000A00000000000000" pitchFamily="50" charset="0"/>
                <a:ea typeface="+mj-ea"/>
                <a:cs typeface="+mj-cs"/>
              </a:rPr>
              <a:t>the vice president’s perspective</a:t>
            </a:r>
          </a:p>
        </p:txBody>
      </p:sp>
      <p:cxnSp>
        <p:nvCxnSpPr>
          <p:cNvPr id="21" name="Straight Connector 20">
            <a:extLst>
              <a:ext uri="{FF2B5EF4-FFF2-40B4-BE49-F238E27FC236}">
                <a16:creationId xmlns:a16="http://schemas.microsoft.com/office/drawing/2014/main" id="{47AE7893-212D-45CB-A5B0-AE377389AB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indoor, clock&#10;&#10;Description generated with very high confidence">
            <a:extLst>
              <a:ext uri="{FF2B5EF4-FFF2-40B4-BE49-F238E27FC236}">
                <a16:creationId xmlns:a16="http://schemas.microsoft.com/office/drawing/2014/main" id="{412D1C1A-F895-48A5-8DC8-3EBF186BC755}"/>
              </a:ext>
            </a:extLst>
          </p:cNvPr>
          <p:cNvPicPr>
            <a:picLocks noChangeAspect="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38520" t="-14480" r="36474" b="4663"/>
          <a:stretch/>
        </p:blipFill>
        <p:spPr>
          <a:xfrm>
            <a:off x="8139605" y="30481"/>
            <a:ext cx="4052394" cy="6857999"/>
          </a:xfrm>
          <a:prstGeom prst="rect">
            <a:avLst/>
          </a:prstGeom>
        </p:spPr>
      </p:pic>
      <p:pic>
        <p:nvPicPr>
          <p:cNvPr id="33" name="Picture 32" descr="A close up of a logo&#10;&#10;Description generated with very high confidence">
            <a:extLst>
              <a:ext uri="{FF2B5EF4-FFF2-40B4-BE49-F238E27FC236}">
                <a16:creationId xmlns:a16="http://schemas.microsoft.com/office/drawing/2014/main" id="{1DC8AA8C-2539-4388-9917-9CB5EBE7F522}"/>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12003" y="5926667"/>
            <a:ext cx="2103778" cy="609599"/>
          </a:xfrm>
          <a:prstGeom prst="rect">
            <a:avLst/>
          </a:prstGeom>
        </p:spPr>
      </p:pic>
    </p:spTree>
    <p:extLst>
      <p:ext uri="{BB962C8B-B14F-4D97-AF65-F5344CB8AC3E}">
        <p14:creationId xmlns:p14="http://schemas.microsoft.com/office/powerpoint/2010/main" val="2366615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94"/>
            <a:ext cx="12192000" cy="6892788"/>
          </a:xfrm>
          <a:prstGeom prst="rect">
            <a:avLst/>
          </a:prstGeom>
        </p:spPr>
      </p:pic>
      <p:sp>
        <p:nvSpPr>
          <p:cNvPr id="9" name="Rectangle 8"/>
          <p:cNvSpPr/>
          <p:nvPr/>
        </p:nvSpPr>
        <p:spPr>
          <a:xfrm>
            <a:off x="2971801" y="4419600"/>
            <a:ext cx="32766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8915400" y="-17394"/>
            <a:ext cx="3276600" cy="68927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514600" y="1524000"/>
            <a:ext cx="3344779"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170947" y="660938"/>
            <a:ext cx="7696201" cy="3080330"/>
          </a:xfrm>
          <a:prstGeom prst="rect">
            <a:avLst/>
          </a:prstGeom>
          <a:solidFill>
            <a:schemeClr val="accent2">
              <a:lumMod val="75000"/>
              <a:alpha val="0"/>
            </a:schemeClr>
          </a:solidFill>
        </p:spPr>
        <p:txBody>
          <a:bodyPr wrap="square" rtlCol="0">
            <a:spAutoFit/>
          </a:bodyPr>
          <a:lstStyle/>
          <a:p>
            <a:pPr lvl="0">
              <a:lnSpc>
                <a:spcPct val="125000"/>
              </a:lnSpc>
            </a:pPr>
            <a:r>
              <a:rPr lang="en-US" sz="4000" dirty="0">
                <a:solidFill>
                  <a:srgbClr val="2683C6">
                    <a:lumMod val="75000"/>
                  </a:srgbClr>
                </a:solidFill>
                <a:latin typeface="Akrobat Black" panose="00000A00000000000000" pitchFamily="50" charset="0"/>
              </a:rPr>
              <a:t>As a VPSS, how do you perceive the role your college marketing department plays in enrollment management?</a:t>
            </a:r>
          </a:p>
        </p:txBody>
      </p:sp>
      <p:pic>
        <p:nvPicPr>
          <p:cNvPr id="5" name="Picture 4" descr="A group of people standing in front of a crowd&#10;&#10;Description generated with very high confidence">
            <a:extLst>
              <a:ext uri="{FF2B5EF4-FFF2-40B4-BE49-F238E27FC236}">
                <a16:creationId xmlns:a16="http://schemas.microsoft.com/office/drawing/2014/main" id="{6D4D8B8E-1671-47F1-ABA3-E4983AB2DEAB}"/>
              </a:ext>
            </a:extLst>
          </p:cNvPr>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63707"/>
          <a:stretch/>
        </p:blipFill>
        <p:spPr>
          <a:xfrm>
            <a:off x="0" y="-19571"/>
            <a:ext cx="3733800" cy="6858000"/>
          </a:xfrm>
          <a:prstGeom prst="rect">
            <a:avLst/>
          </a:prstGeom>
        </p:spPr>
      </p:pic>
      <p:pic>
        <p:nvPicPr>
          <p:cNvPr id="10" name="Picture 9" descr="A close up of a sign&#10;&#10;Description automatically generated">
            <a:extLst>
              <a:ext uri="{FF2B5EF4-FFF2-40B4-BE49-F238E27FC236}">
                <a16:creationId xmlns:a16="http://schemas.microsoft.com/office/drawing/2014/main" id="{CDD736B0-6119-4194-8F57-2377FEE166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47278" y="5943600"/>
            <a:ext cx="1935648" cy="560881"/>
          </a:xfrm>
          <a:prstGeom prst="rect">
            <a:avLst/>
          </a:prstGeom>
        </p:spPr>
      </p:pic>
    </p:spTree>
    <p:extLst>
      <p:ext uri="{BB962C8B-B14F-4D97-AF65-F5344CB8AC3E}">
        <p14:creationId xmlns:p14="http://schemas.microsoft.com/office/powerpoint/2010/main" val="1044806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0BA28970-3E8F-46CD-A302-42EE83668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21" name="Straight Connector 20">
            <a:extLst>
              <a:ext uri="{FF2B5EF4-FFF2-40B4-BE49-F238E27FC236}">
                <a16:creationId xmlns:a16="http://schemas.microsoft.com/office/drawing/2014/main" id="{47AE7893-212D-45CB-A5B0-AE377389AB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3" name="Picture 32" descr="A close up of a logo&#10;&#10;Description generated with very high confidence">
            <a:extLst>
              <a:ext uri="{FF2B5EF4-FFF2-40B4-BE49-F238E27FC236}">
                <a16:creationId xmlns:a16="http://schemas.microsoft.com/office/drawing/2014/main" id="{1DC8AA8C-2539-4388-9917-9CB5EBE7F522}"/>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12003" y="5926667"/>
            <a:ext cx="2103778" cy="609599"/>
          </a:xfrm>
          <a:prstGeom prst="rect">
            <a:avLst/>
          </a:prstGeom>
        </p:spPr>
      </p:pic>
      <p:pic>
        <p:nvPicPr>
          <p:cNvPr id="10" name="Picture 9" descr="A picture containing nature&#10;&#10;Description generated with high confidence">
            <a:extLst>
              <a:ext uri="{FF2B5EF4-FFF2-40B4-BE49-F238E27FC236}">
                <a16:creationId xmlns:a16="http://schemas.microsoft.com/office/drawing/2014/main" id="{A4A4B8DA-95B3-4EEA-B408-248C14E0B62A}"/>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r="60631"/>
          <a:stretch/>
        </p:blipFill>
        <p:spPr>
          <a:xfrm>
            <a:off x="8108633" y="0"/>
            <a:ext cx="4097422" cy="6934200"/>
          </a:xfrm>
          <a:prstGeom prst="rect">
            <a:avLst/>
          </a:prstGeom>
        </p:spPr>
      </p:pic>
      <p:sp>
        <p:nvSpPr>
          <p:cNvPr id="11" name="TextBox 10">
            <a:extLst>
              <a:ext uri="{FF2B5EF4-FFF2-40B4-BE49-F238E27FC236}">
                <a16:creationId xmlns:a16="http://schemas.microsoft.com/office/drawing/2014/main" id="{5DAA46AE-375E-48BB-86EB-959204C96E3D}"/>
              </a:ext>
            </a:extLst>
          </p:cNvPr>
          <p:cNvSpPr txBox="1"/>
          <p:nvPr/>
        </p:nvSpPr>
        <p:spPr>
          <a:xfrm>
            <a:off x="699225" y="698166"/>
            <a:ext cx="6768285" cy="3849772"/>
          </a:xfrm>
          <a:prstGeom prst="rect">
            <a:avLst/>
          </a:prstGeom>
          <a:solidFill>
            <a:schemeClr val="accent2">
              <a:lumMod val="75000"/>
              <a:alpha val="0"/>
            </a:schemeClr>
          </a:solidFill>
        </p:spPr>
        <p:txBody>
          <a:bodyPr wrap="square" rtlCol="0">
            <a:spAutoFit/>
          </a:bodyPr>
          <a:lstStyle/>
          <a:p>
            <a:pPr lvl="0">
              <a:lnSpc>
                <a:spcPct val="125000"/>
              </a:lnSpc>
            </a:pPr>
            <a:r>
              <a:rPr lang="en-US" sz="4000" dirty="0">
                <a:solidFill>
                  <a:srgbClr val="2683C6">
                    <a:lumMod val="75000"/>
                  </a:srgbClr>
                </a:solidFill>
                <a:latin typeface="Akrobat Black" panose="00000A00000000000000" pitchFamily="50" charset="0"/>
              </a:rPr>
              <a:t>How can Student Services collaborate with college marketing/public relations departments to impact enrollment?</a:t>
            </a:r>
          </a:p>
        </p:txBody>
      </p:sp>
    </p:spTree>
    <p:extLst>
      <p:ext uri="{BB962C8B-B14F-4D97-AF65-F5344CB8AC3E}">
        <p14:creationId xmlns:p14="http://schemas.microsoft.com/office/powerpoint/2010/main" val="3835106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94"/>
            <a:ext cx="12192000" cy="6892788"/>
          </a:xfrm>
          <a:prstGeom prst="rect">
            <a:avLst/>
          </a:prstGeom>
        </p:spPr>
      </p:pic>
      <p:sp>
        <p:nvSpPr>
          <p:cNvPr id="9" name="Rectangle 8"/>
          <p:cNvSpPr/>
          <p:nvPr/>
        </p:nvSpPr>
        <p:spPr>
          <a:xfrm>
            <a:off x="2971801" y="4419600"/>
            <a:ext cx="32766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8915400" y="-17394"/>
            <a:ext cx="3276600" cy="68927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514600" y="1524000"/>
            <a:ext cx="3344779"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170947" y="660938"/>
            <a:ext cx="7696201" cy="3080330"/>
          </a:xfrm>
          <a:prstGeom prst="rect">
            <a:avLst/>
          </a:prstGeom>
          <a:solidFill>
            <a:schemeClr val="accent2">
              <a:lumMod val="75000"/>
              <a:alpha val="0"/>
            </a:schemeClr>
          </a:solidFill>
        </p:spPr>
        <p:txBody>
          <a:bodyPr wrap="square" rtlCol="0">
            <a:spAutoFit/>
          </a:bodyPr>
          <a:lstStyle/>
          <a:p>
            <a:pPr lvl="0">
              <a:lnSpc>
                <a:spcPct val="125000"/>
              </a:lnSpc>
            </a:pPr>
            <a:r>
              <a:rPr lang="en-US" sz="4000" dirty="0">
                <a:solidFill>
                  <a:srgbClr val="2683C6">
                    <a:lumMod val="75000"/>
                  </a:srgbClr>
                </a:solidFill>
                <a:latin typeface="Akrobat Black" panose="00000A00000000000000" pitchFamily="50" charset="0"/>
              </a:rPr>
              <a:t>How would you encourage collaboration between Student Services and Marketing/Public Relations at your college?</a:t>
            </a:r>
          </a:p>
        </p:txBody>
      </p:sp>
      <p:pic>
        <p:nvPicPr>
          <p:cNvPr id="10" name="Picture 9" descr="A close up of a sign&#10;&#10;Description automatically generated">
            <a:extLst>
              <a:ext uri="{FF2B5EF4-FFF2-40B4-BE49-F238E27FC236}">
                <a16:creationId xmlns:a16="http://schemas.microsoft.com/office/drawing/2014/main" id="{CDD736B0-6119-4194-8F57-2377FEE166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7278" y="5943600"/>
            <a:ext cx="1935648" cy="560881"/>
          </a:xfrm>
          <a:prstGeom prst="rect">
            <a:avLst/>
          </a:prstGeom>
        </p:spPr>
      </p:pic>
      <p:pic>
        <p:nvPicPr>
          <p:cNvPr id="11" name="Picture 10" descr="A person standing in a field&#10;&#10;Description generated with very high confidence">
            <a:extLst>
              <a:ext uri="{FF2B5EF4-FFF2-40B4-BE49-F238E27FC236}">
                <a16:creationId xmlns:a16="http://schemas.microsoft.com/office/drawing/2014/main" id="{8C508594-713B-4AF7-96DD-155DBB4FD83C}"/>
              </a:ext>
            </a:extLst>
          </p:cNvPr>
          <p:cNvPicPr>
            <a:picLocks noChangeAspect="1"/>
          </p:cNvPicPr>
          <p:nvPr/>
        </p:nvPicPr>
        <p:blipFill rotWithShape="1">
          <a:blip r:embed="rId4">
            <a:duotone>
              <a:schemeClr val="accent2">
                <a:shade val="45000"/>
                <a:satMod val="135000"/>
              </a:schemeClr>
              <a:prstClr val="white"/>
            </a:duotone>
            <a:extLst>
              <a:ext uri="{28A0092B-C50C-407E-A947-70E740481C1C}">
                <a14:useLocalDpi xmlns:a14="http://schemas.microsoft.com/office/drawing/2010/main" val="0"/>
              </a:ext>
            </a:extLst>
          </a:blip>
          <a:srcRect l="35169" t="2313" r="35134" b="15434"/>
          <a:stretch/>
        </p:blipFill>
        <p:spPr>
          <a:xfrm>
            <a:off x="4010" y="-17394"/>
            <a:ext cx="3733800" cy="6892788"/>
          </a:xfrm>
          <a:prstGeom prst="rect">
            <a:avLst/>
          </a:prstGeom>
        </p:spPr>
      </p:pic>
    </p:spTree>
    <p:extLst>
      <p:ext uri="{BB962C8B-B14F-4D97-AF65-F5344CB8AC3E}">
        <p14:creationId xmlns:p14="http://schemas.microsoft.com/office/powerpoint/2010/main" val="30493226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4634</TotalTime>
  <Words>1881</Words>
  <Application>Microsoft Office PowerPoint</Application>
  <PresentationFormat>Widescreen</PresentationFormat>
  <Paragraphs>125</Paragraphs>
  <Slides>28</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28</vt:i4>
      </vt:variant>
    </vt:vector>
  </HeadingPairs>
  <TitlesOfParts>
    <vt:vector size="39" baseType="lpstr">
      <vt:lpstr>Akrobat</vt:lpstr>
      <vt:lpstr>Akrobat Black</vt:lpstr>
      <vt:lpstr>Akrobat Bold</vt:lpstr>
      <vt:lpstr>Arial</vt:lpstr>
      <vt:lpstr>Calibri</vt:lpstr>
      <vt:lpstr>Calibri Light</vt:lpstr>
      <vt:lpstr>Tw Cen MT</vt:lpstr>
      <vt:lpstr>Tw Cen MT Condensed</vt:lpstr>
      <vt:lpstr>Wingdings 3</vt:lpstr>
      <vt:lpstr>Integral</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Pavel Bratulin</dc:creator>
  <cp:lastModifiedBy>Pavel Bratulin</cp:lastModifiedBy>
  <cp:revision>67</cp:revision>
  <dcterms:created xsi:type="dcterms:W3CDTF">2018-07-26T03:10:20Z</dcterms:created>
  <dcterms:modified xsi:type="dcterms:W3CDTF">2019-04-11T03:07:23Z</dcterms:modified>
</cp:coreProperties>
</file>